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Alibaba Sans Bold" charset="1" panose="020B0803020203040204"/>
      <p:regular r:id="rId23"/>
    </p:embeddedFont>
    <p:embeddedFont>
      <p:font typeface="Alibaba Sans" charset="1" panose="020B0503020203040204"/>
      <p:regular r:id="rId24"/>
    </p:embeddedFont>
    <p:embeddedFont>
      <p:font typeface="Roboto" charset="1" panose="02000000000000000000"/>
      <p:regular r:id="rId25"/>
    </p:embeddedFont>
    <p:embeddedFont>
      <p:font typeface="Roboto Bold" charset="1" panose="020000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svg>
</file>

<file path=ppt/media/image6.pn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https://www.google.com/url?q=https%3A%2F%2Fwww.transportation.gov%2Fairconsumer%2Fair-travel-consumer-report-archive" TargetMode="External" Type="http://schemas.openxmlformats.org/officeDocument/2006/relationships/hyperlink"/><Relationship Id="rId4" Target="https://www.airlinequality.com/review-pages/a-z-airline-reviews/" TargetMode="External" Type="http://schemas.openxmlformats.org/officeDocument/2006/relationships/hyperlink"/><Relationship Id="rId5" Target="../media/image8.png" Type="http://schemas.openxmlformats.org/officeDocument/2006/relationships/image"/><Relationship Id="rId6"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9.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图片包含 天空, 户外, 多云, 云彩  描述已自动生成"/>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0" r="-13" b="-18518"/>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gradFill rotWithShape="true">
              <a:gsLst>
                <a:gs pos="21000">
                  <a:srgbClr val="E07400">
                    <a:alpha val="80000"/>
                  </a:srgbClr>
                </a:gs>
                <a:gs pos="100000">
                  <a:srgbClr val="E07400">
                    <a:alpha val="30000"/>
                  </a:srgbClr>
                </a:gs>
              </a:gsLst>
              <a:lin ang="17961465"/>
            </a:gradFill>
          </p:spPr>
        </p:sp>
      </p:grpSp>
      <p:grpSp>
        <p:nvGrpSpPr>
          <p:cNvPr name="Group 6" id="6"/>
          <p:cNvGrpSpPr/>
          <p:nvPr/>
        </p:nvGrpSpPr>
        <p:grpSpPr>
          <a:xfrm rot="0">
            <a:off x="-914400" y="0"/>
            <a:ext cx="11315700" cy="10287000"/>
            <a:chOff x="0" y="0"/>
            <a:chExt cx="15087600" cy="13716000"/>
          </a:xfrm>
        </p:grpSpPr>
        <p:sp>
          <p:nvSpPr>
            <p:cNvPr name="Freeform 7" id="7" descr="图片包含 人员, 男士, 户外, 美食  描述已自动生成"/>
            <p:cNvSpPr/>
            <p:nvPr/>
          </p:nvSpPr>
          <p:spPr>
            <a:xfrm flipH="false" flipV="false" rot="0">
              <a:off x="0" y="0"/>
              <a:ext cx="15087600" cy="13716000"/>
            </a:xfrm>
            <a:custGeom>
              <a:avLst/>
              <a:gdLst/>
              <a:ahLst/>
              <a:cxnLst/>
              <a:rect r="r" b="b" t="t" l="l"/>
              <a:pathLst>
                <a:path h="13716000" w="15087600">
                  <a:moveTo>
                    <a:pt x="0" y="0"/>
                  </a:moveTo>
                  <a:lnTo>
                    <a:pt x="15087600" y="0"/>
                  </a:lnTo>
                  <a:lnTo>
                    <a:pt x="15087600" y="13716000"/>
                  </a:lnTo>
                  <a:lnTo>
                    <a:pt x="0" y="13716000"/>
                  </a:lnTo>
                  <a:lnTo>
                    <a:pt x="0" y="0"/>
                  </a:lnTo>
                  <a:close/>
                </a:path>
              </a:pathLst>
            </a:custGeom>
            <a:blipFill>
              <a:blip r:embed="rId3"/>
              <a:stretch>
                <a:fillRect l="-13201" t="0" r="-23162" b="0"/>
              </a:stretch>
            </a:blipFill>
          </p:spPr>
        </p:sp>
      </p:grpSp>
      <p:grpSp>
        <p:nvGrpSpPr>
          <p:cNvPr name="Group 8" id="8"/>
          <p:cNvGrpSpPr/>
          <p:nvPr/>
        </p:nvGrpSpPr>
        <p:grpSpPr>
          <a:xfrm rot="0">
            <a:off x="-914400" y="0"/>
            <a:ext cx="12741628" cy="10287000"/>
            <a:chOff x="0" y="0"/>
            <a:chExt cx="16988837" cy="13716000"/>
          </a:xfrm>
        </p:grpSpPr>
        <p:sp>
          <p:nvSpPr>
            <p:cNvPr name="Freeform 9" id="9"/>
            <p:cNvSpPr/>
            <p:nvPr/>
          </p:nvSpPr>
          <p:spPr>
            <a:xfrm flipH="false" flipV="false" rot="0">
              <a:off x="0" y="0"/>
              <a:ext cx="16988837" cy="13716000"/>
            </a:xfrm>
            <a:custGeom>
              <a:avLst/>
              <a:gdLst/>
              <a:ahLst/>
              <a:cxnLst/>
              <a:rect r="r" b="b" t="t" l="l"/>
              <a:pathLst>
                <a:path h="13716000" w="16988837">
                  <a:moveTo>
                    <a:pt x="0" y="13716000"/>
                  </a:moveTo>
                  <a:lnTo>
                    <a:pt x="5033586" y="0"/>
                  </a:lnTo>
                  <a:lnTo>
                    <a:pt x="16988837" y="0"/>
                  </a:lnTo>
                  <a:lnTo>
                    <a:pt x="11955251" y="13716000"/>
                  </a:lnTo>
                  <a:close/>
                </a:path>
              </a:pathLst>
            </a:custGeom>
            <a:gradFill rotWithShape="true">
              <a:gsLst>
                <a:gs pos="21000">
                  <a:srgbClr val="1D2637">
                    <a:alpha val="100000"/>
                  </a:srgbClr>
                </a:gs>
                <a:gs pos="100000">
                  <a:srgbClr val="1D2637">
                    <a:alpha val="75000"/>
                  </a:srgbClr>
                </a:gs>
              </a:gsLst>
              <a:lin ang="18736421"/>
            </a:gradFill>
          </p:spPr>
        </p:sp>
      </p:grpSp>
      <p:grpSp>
        <p:nvGrpSpPr>
          <p:cNvPr name="Group 10" id="10"/>
          <p:cNvGrpSpPr/>
          <p:nvPr/>
        </p:nvGrpSpPr>
        <p:grpSpPr>
          <a:xfrm rot="0">
            <a:off x="3515672" y="2200421"/>
            <a:ext cx="12773025" cy="3838887"/>
            <a:chOff x="0" y="0"/>
            <a:chExt cx="17030700" cy="5118516"/>
          </a:xfrm>
        </p:grpSpPr>
        <p:sp>
          <p:nvSpPr>
            <p:cNvPr name="Freeform 11" id="11" descr="图片包含 动物, 放飞, 户外  描述已自动生成"/>
            <p:cNvSpPr/>
            <p:nvPr/>
          </p:nvSpPr>
          <p:spPr>
            <a:xfrm flipH="false" flipV="false" rot="0">
              <a:off x="0" y="0"/>
              <a:ext cx="17030700" cy="5118481"/>
            </a:xfrm>
            <a:custGeom>
              <a:avLst/>
              <a:gdLst/>
              <a:ahLst/>
              <a:cxnLst/>
              <a:rect r="r" b="b" t="t" l="l"/>
              <a:pathLst>
                <a:path h="5118481" w="17030700">
                  <a:moveTo>
                    <a:pt x="0" y="0"/>
                  </a:moveTo>
                  <a:lnTo>
                    <a:pt x="17030700" y="0"/>
                  </a:lnTo>
                  <a:lnTo>
                    <a:pt x="17030700" y="5118481"/>
                  </a:lnTo>
                  <a:lnTo>
                    <a:pt x="0" y="5118481"/>
                  </a:lnTo>
                  <a:lnTo>
                    <a:pt x="0" y="0"/>
                  </a:lnTo>
                  <a:close/>
                </a:path>
              </a:pathLst>
            </a:custGeom>
            <a:blipFill>
              <a:blip r:embed="rId4">
                <a:alphaModFix amt="97000"/>
              </a:blip>
              <a:stretch>
                <a:fillRect l="-21860" t="-115755" r="-25697" b="-111514"/>
              </a:stretch>
            </a:blipFill>
          </p:spPr>
        </p:sp>
      </p:grpSp>
      <p:sp>
        <p:nvSpPr>
          <p:cNvPr name="TextBox 12" id="12"/>
          <p:cNvSpPr txBox="true"/>
          <p:nvPr/>
        </p:nvSpPr>
        <p:spPr>
          <a:xfrm rot="0">
            <a:off x="2434382" y="2905427"/>
            <a:ext cx="13143012" cy="2428875"/>
          </a:xfrm>
          <a:prstGeom prst="rect">
            <a:avLst/>
          </a:prstGeom>
        </p:spPr>
        <p:txBody>
          <a:bodyPr anchor="t" rtlCol="false" tIns="0" lIns="0" bIns="0" rIns="0">
            <a:spAutoFit/>
          </a:bodyPr>
          <a:lstStyle/>
          <a:p>
            <a:pPr algn="l">
              <a:lnSpc>
                <a:spcPts val="19199"/>
              </a:lnSpc>
            </a:pPr>
            <a:r>
              <a:rPr lang="en-US" b="true" sz="15999" spc="207">
                <a:solidFill>
                  <a:srgbClr val="FFFFFF"/>
                </a:solidFill>
                <a:latin typeface="Alibaba Sans Bold"/>
                <a:ea typeface="Alibaba Sans Bold"/>
                <a:cs typeface="Alibaba Sans Bold"/>
                <a:sym typeface="Alibaba Sans Bold"/>
              </a:rPr>
              <a:t>AIRLINE</a:t>
            </a:r>
          </a:p>
        </p:txBody>
      </p:sp>
      <p:sp>
        <p:nvSpPr>
          <p:cNvPr name="Freeform 13" id="13"/>
          <p:cNvSpPr/>
          <p:nvPr/>
        </p:nvSpPr>
        <p:spPr>
          <a:xfrm flipH="false" flipV="false" rot="2700000">
            <a:off x="13131681" y="7054789"/>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4" id="14"/>
          <p:cNvSpPr/>
          <p:nvPr/>
        </p:nvSpPr>
        <p:spPr>
          <a:xfrm rot="6396">
            <a:off x="8108390" y="7323057"/>
            <a:ext cx="5118744" cy="0"/>
          </a:xfrm>
          <a:prstGeom prst="line">
            <a:avLst/>
          </a:prstGeom>
          <a:ln cap="rnd" w="9525">
            <a:solidFill>
              <a:srgbClr val="000000"/>
            </a:solidFill>
            <a:prstDash val="solid"/>
            <a:headEnd type="none" len="sm" w="sm"/>
            <a:tailEnd type="none" len="sm" w="sm"/>
          </a:ln>
        </p:spPr>
      </p:sp>
      <p:grpSp>
        <p:nvGrpSpPr>
          <p:cNvPr name="Group 15" id="15"/>
          <p:cNvGrpSpPr/>
          <p:nvPr/>
        </p:nvGrpSpPr>
        <p:grpSpPr>
          <a:xfrm rot="-10800000">
            <a:off x="11460408" y="6077408"/>
            <a:ext cx="6767158" cy="4655907"/>
            <a:chOff x="0" y="0"/>
            <a:chExt cx="9022878" cy="6207876"/>
          </a:xfrm>
        </p:grpSpPr>
        <p:sp>
          <p:nvSpPr>
            <p:cNvPr name="Freeform 16" id="16"/>
            <p:cNvSpPr/>
            <p:nvPr/>
          </p:nvSpPr>
          <p:spPr>
            <a:xfrm flipH="false" flipV="false" rot="0">
              <a:off x="0" y="0"/>
              <a:ext cx="9022842" cy="6207887"/>
            </a:xfrm>
            <a:custGeom>
              <a:avLst/>
              <a:gdLst/>
              <a:ahLst/>
              <a:cxnLst/>
              <a:rect r="r" b="b" t="t" l="l"/>
              <a:pathLst>
                <a:path h="6207887" w="9022842">
                  <a:moveTo>
                    <a:pt x="0" y="0"/>
                  </a:moveTo>
                  <a:lnTo>
                    <a:pt x="9022842" y="0"/>
                  </a:lnTo>
                  <a:lnTo>
                    <a:pt x="9022842" y="6207887"/>
                  </a:lnTo>
                  <a:lnTo>
                    <a:pt x="0" y="6207887"/>
                  </a:lnTo>
                  <a:lnTo>
                    <a:pt x="0" y="0"/>
                  </a:lnTo>
                  <a:close/>
                </a:path>
              </a:pathLst>
            </a:custGeom>
            <a:blipFill>
              <a:blip r:embed="rId7">
                <a:alphaModFix amt="8999"/>
              </a:blip>
              <a:stretch>
                <a:fillRect l="0" t="-29812" r="0" b="0"/>
              </a:stretch>
            </a:blipFill>
          </p:spPr>
        </p:sp>
      </p:grpSp>
      <p:sp>
        <p:nvSpPr>
          <p:cNvPr name="TextBox 17" id="17"/>
          <p:cNvSpPr txBox="true"/>
          <p:nvPr/>
        </p:nvSpPr>
        <p:spPr>
          <a:xfrm rot="0">
            <a:off x="242677" y="204139"/>
            <a:ext cx="7549610" cy="247650"/>
          </a:xfrm>
          <a:prstGeom prst="rect">
            <a:avLst/>
          </a:prstGeom>
        </p:spPr>
        <p:txBody>
          <a:bodyPr anchor="t" rtlCol="false" tIns="0" lIns="0" bIns="0" rIns="0">
            <a:spAutoFit/>
          </a:bodyPr>
          <a:lstStyle/>
          <a:p>
            <a:pPr algn="just">
              <a:lnSpc>
                <a:spcPts val="1980"/>
              </a:lnSpc>
            </a:pPr>
            <a:r>
              <a:rPr lang="en-US" sz="1650">
                <a:solidFill>
                  <a:srgbClr val="FFFFFF"/>
                </a:solidFill>
                <a:latin typeface="Alibaba Sans"/>
                <a:ea typeface="Alibaba Sans"/>
                <a:cs typeface="Alibaba Sans"/>
                <a:sym typeface="Alibaba Sans"/>
              </a:rPr>
              <a:t>BRIAN PARK, VINA LIU, TIFFANY CHEN, AKHIL NAIR, JANICE ZOU, LORELEI LIU</a:t>
            </a:r>
          </a:p>
        </p:txBody>
      </p:sp>
      <p:grpSp>
        <p:nvGrpSpPr>
          <p:cNvPr name="Group 18" id="18"/>
          <p:cNvGrpSpPr/>
          <p:nvPr/>
        </p:nvGrpSpPr>
        <p:grpSpPr>
          <a:xfrm rot="5400000">
            <a:off x="15048066" y="6723678"/>
            <a:ext cx="3183243" cy="2744175"/>
            <a:chOff x="0" y="0"/>
            <a:chExt cx="4244324" cy="3658900"/>
          </a:xfrm>
        </p:grpSpPr>
        <p:sp>
          <p:nvSpPr>
            <p:cNvPr name="Freeform 19" id="19"/>
            <p:cNvSpPr/>
            <p:nvPr/>
          </p:nvSpPr>
          <p:spPr>
            <a:xfrm flipH="false" flipV="false" rot="0">
              <a:off x="0" y="0"/>
              <a:ext cx="4244340" cy="3658870"/>
            </a:xfrm>
            <a:custGeom>
              <a:avLst/>
              <a:gdLst/>
              <a:ahLst/>
              <a:cxnLst/>
              <a:rect r="r" b="b" t="t" l="l"/>
              <a:pathLst>
                <a:path h="3658870" w="4244340">
                  <a:moveTo>
                    <a:pt x="4244340" y="3658870"/>
                  </a:moveTo>
                  <a:lnTo>
                    <a:pt x="2122170" y="0"/>
                  </a:lnTo>
                  <a:lnTo>
                    <a:pt x="0" y="3658870"/>
                  </a:lnTo>
                  <a:close/>
                </a:path>
              </a:pathLst>
            </a:custGeom>
            <a:gradFill rotWithShape="true">
              <a:gsLst>
                <a:gs pos="0">
                  <a:srgbClr val="FF8500">
                    <a:alpha val="50000"/>
                  </a:srgbClr>
                </a:gs>
                <a:gs pos="100000">
                  <a:srgbClr val="FF8500">
                    <a:alpha val="52000"/>
                  </a:srgbClr>
                </a:gs>
              </a:gsLst>
              <a:lin ang="13754184"/>
            </a:gradFill>
          </p:spPr>
        </p:sp>
      </p:grpSp>
      <p:grpSp>
        <p:nvGrpSpPr>
          <p:cNvPr name="Group 20" id="20"/>
          <p:cNvGrpSpPr/>
          <p:nvPr/>
        </p:nvGrpSpPr>
        <p:grpSpPr>
          <a:xfrm rot="5400000">
            <a:off x="14063974" y="6627357"/>
            <a:ext cx="3396825" cy="2928297"/>
            <a:chOff x="0" y="0"/>
            <a:chExt cx="4529100" cy="3904396"/>
          </a:xfrm>
        </p:grpSpPr>
        <p:sp>
          <p:nvSpPr>
            <p:cNvPr name="Freeform 21" id="21"/>
            <p:cNvSpPr/>
            <p:nvPr/>
          </p:nvSpPr>
          <p:spPr>
            <a:xfrm flipH="false" flipV="false" rot="0">
              <a:off x="0" y="0"/>
              <a:ext cx="4529074" cy="3904361"/>
            </a:xfrm>
            <a:custGeom>
              <a:avLst/>
              <a:gdLst/>
              <a:ahLst/>
              <a:cxnLst/>
              <a:rect r="r" b="b" t="t" l="l"/>
              <a:pathLst>
                <a:path h="3904361" w="4529074">
                  <a:moveTo>
                    <a:pt x="4529074" y="3904361"/>
                  </a:moveTo>
                  <a:lnTo>
                    <a:pt x="2264537" y="0"/>
                  </a:lnTo>
                  <a:lnTo>
                    <a:pt x="0" y="3904361"/>
                  </a:lnTo>
                  <a:close/>
                </a:path>
              </a:pathLst>
            </a:custGeom>
            <a:gradFill rotWithShape="true">
              <a:gsLst>
                <a:gs pos="0">
                  <a:srgbClr val="FF8500">
                    <a:alpha val="50000"/>
                  </a:srgbClr>
                </a:gs>
                <a:gs pos="100000">
                  <a:srgbClr val="FF8500">
                    <a:alpha val="34000"/>
                  </a:srgbClr>
                </a:gs>
              </a:gsLst>
              <a:lin ang="13754184"/>
            </a:gradFill>
          </p:spPr>
        </p:sp>
      </p:grpSp>
      <p:sp>
        <p:nvSpPr>
          <p:cNvPr name="TextBox 22" id="22"/>
          <p:cNvSpPr txBox="true"/>
          <p:nvPr/>
        </p:nvSpPr>
        <p:spPr>
          <a:xfrm rot="0">
            <a:off x="2434382" y="4862970"/>
            <a:ext cx="14495180" cy="2428875"/>
          </a:xfrm>
          <a:prstGeom prst="rect">
            <a:avLst/>
          </a:prstGeom>
        </p:spPr>
        <p:txBody>
          <a:bodyPr anchor="t" rtlCol="false" tIns="0" lIns="0" bIns="0" rIns="0">
            <a:spAutoFit/>
          </a:bodyPr>
          <a:lstStyle/>
          <a:p>
            <a:pPr algn="l">
              <a:lnSpc>
                <a:spcPts val="19199"/>
              </a:lnSpc>
            </a:pPr>
            <a:r>
              <a:rPr lang="en-US" b="true" sz="15999" spc="207">
                <a:solidFill>
                  <a:srgbClr val="FFFFFF"/>
                </a:solidFill>
                <a:latin typeface="Alibaba Sans Bold"/>
                <a:ea typeface="Alibaba Sans Bold"/>
                <a:cs typeface="Alibaba Sans Bold"/>
                <a:sym typeface="Alibaba Sans Bold"/>
              </a:rPr>
              <a:t>SATISFACTION</a:t>
            </a:r>
          </a:p>
        </p:txBody>
      </p:sp>
      <p:sp>
        <p:nvSpPr>
          <p:cNvPr name="TextBox 23" id="23"/>
          <p:cNvSpPr txBox="true"/>
          <p:nvPr/>
        </p:nvSpPr>
        <p:spPr>
          <a:xfrm rot="0">
            <a:off x="8108394" y="7461734"/>
            <a:ext cx="4912611" cy="285750"/>
          </a:xfrm>
          <a:prstGeom prst="rect">
            <a:avLst/>
          </a:prstGeom>
        </p:spPr>
        <p:txBody>
          <a:bodyPr anchor="t" rtlCol="false" tIns="0" lIns="0" bIns="0" rIns="0">
            <a:spAutoFit/>
          </a:bodyPr>
          <a:lstStyle/>
          <a:p>
            <a:pPr algn="r">
              <a:lnSpc>
                <a:spcPts val="2339"/>
              </a:lnSpc>
            </a:pPr>
            <a:r>
              <a:rPr lang="en-US" sz="1949" b="true">
                <a:solidFill>
                  <a:srgbClr val="FFFFFF"/>
                </a:solidFill>
                <a:latin typeface="Alibaba Sans Bold"/>
                <a:ea typeface="Alibaba Sans Bold"/>
                <a:cs typeface="Alibaba Sans Bold"/>
                <a:sym typeface="Alibaba Sans Bold"/>
              </a:rPr>
              <a:t>TEAM 06</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903412" y="3009566"/>
            <a:ext cx="212289" cy="212289"/>
            <a:chOff x="0" y="0"/>
            <a:chExt cx="283052" cy="283052"/>
          </a:xfrm>
        </p:grpSpPr>
        <p:sp>
          <p:nvSpPr>
            <p:cNvPr name="Freeform 3" id="3"/>
            <p:cNvSpPr/>
            <p:nvPr/>
          </p:nvSpPr>
          <p:spPr>
            <a:xfrm flipH="false" flipV="false" rot="0">
              <a:off x="0" y="0"/>
              <a:ext cx="283083" cy="283083"/>
            </a:xfrm>
            <a:custGeom>
              <a:avLst/>
              <a:gdLst/>
              <a:ahLst/>
              <a:cxnLst/>
              <a:rect r="r" b="b" t="t" l="l"/>
              <a:pathLst>
                <a:path h="283083" w="283083">
                  <a:moveTo>
                    <a:pt x="0" y="141478"/>
                  </a:moveTo>
                  <a:cubicBezTo>
                    <a:pt x="0" y="63373"/>
                    <a:pt x="63373" y="0"/>
                    <a:pt x="141478" y="0"/>
                  </a:cubicBezTo>
                  <a:cubicBezTo>
                    <a:pt x="219583" y="0"/>
                    <a:pt x="283083" y="63373"/>
                    <a:pt x="283083" y="141478"/>
                  </a:cubicBezTo>
                  <a:cubicBezTo>
                    <a:pt x="283083" y="219583"/>
                    <a:pt x="219710" y="283083"/>
                    <a:pt x="141478" y="283083"/>
                  </a:cubicBezTo>
                  <a:cubicBezTo>
                    <a:pt x="63246" y="283083"/>
                    <a:pt x="0" y="219710"/>
                    <a:pt x="0" y="141478"/>
                  </a:cubicBezTo>
                  <a:close/>
                </a:path>
              </a:pathLst>
            </a:custGeom>
            <a:solidFill>
              <a:srgbClr val="FFFFFF"/>
            </a:solidFill>
          </p:spPr>
        </p:sp>
      </p:grpSp>
      <p:sp>
        <p:nvSpPr>
          <p:cNvPr name="Freeform 4" id="4"/>
          <p:cNvSpPr/>
          <p:nvPr/>
        </p:nvSpPr>
        <p:spPr>
          <a:xfrm flipH="false" flipV="false" rot="2700000">
            <a:off x="3644912" y="626514"/>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a:off x="349926" y="893711"/>
            <a:ext cx="3329425" cy="0"/>
          </a:xfrm>
          <a:prstGeom prst="line">
            <a:avLst/>
          </a:prstGeom>
          <a:ln cap="rnd" w="9525">
            <a:solidFill>
              <a:srgbClr val="000000"/>
            </a:solidFill>
            <a:prstDash val="solid"/>
            <a:headEnd type="none" len="sm" w="sm"/>
            <a:tailEnd type="none" len="sm" w="sm"/>
          </a:ln>
        </p:spPr>
      </p:sp>
      <p:sp>
        <p:nvSpPr>
          <p:cNvPr name="Freeform 6" id="6"/>
          <p:cNvSpPr/>
          <p:nvPr/>
        </p:nvSpPr>
        <p:spPr>
          <a:xfrm flipH="false" flipV="false" rot="0">
            <a:off x="349926" y="3115711"/>
            <a:ext cx="11853969" cy="5882121"/>
          </a:xfrm>
          <a:custGeom>
            <a:avLst/>
            <a:gdLst/>
            <a:ahLst/>
            <a:cxnLst/>
            <a:rect r="r" b="b" t="t" l="l"/>
            <a:pathLst>
              <a:path h="5882121" w="11853969">
                <a:moveTo>
                  <a:pt x="0" y="0"/>
                </a:moveTo>
                <a:lnTo>
                  <a:pt x="11853969" y="0"/>
                </a:lnTo>
                <a:lnTo>
                  <a:pt x="11853969" y="5882121"/>
                </a:lnTo>
                <a:lnTo>
                  <a:pt x="0" y="5882121"/>
                </a:lnTo>
                <a:lnTo>
                  <a:pt x="0" y="0"/>
                </a:lnTo>
                <a:close/>
              </a:path>
            </a:pathLst>
          </a:custGeom>
          <a:blipFill>
            <a:blip r:embed="rId4"/>
            <a:stretch>
              <a:fillRect l="0" t="0" r="0" b="0"/>
            </a:stretch>
          </a:blipFill>
        </p:spPr>
      </p:sp>
      <p:sp>
        <p:nvSpPr>
          <p:cNvPr name="TextBox 7" id="7"/>
          <p:cNvSpPr txBox="true"/>
          <p:nvPr/>
        </p:nvSpPr>
        <p:spPr>
          <a:xfrm rot="0">
            <a:off x="10636396" y="742616"/>
            <a:ext cx="7651604" cy="2009775"/>
          </a:xfrm>
          <a:prstGeom prst="rect">
            <a:avLst/>
          </a:prstGeom>
        </p:spPr>
        <p:txBody>
          <a:bodyPr anchor="t" rtlCol="false" tIns="0" lIns="0" bIns="0" rIns="0">
            <a:spAutoFit/>
          </a:bodyPr>
          <a:lstStyle/>
          <a:p>
            <a:pPr algn="l">
              <a:lnSpc>
                <a:spcPts val="7920"/>
              </a:lnSpc>
            </a:pPr>
            <a:r>
              <a:rPr lang="en-US" sz="6600" b="true">
                <a:solidFill>
                  <a:srgbClr val="1D2637"/>
                </a:solidFill>
                <a:latin typeface="Alibaba Sans Bold"/>
                <a:ea typeface="Alibaba Sans Bold"/>
                <a:cs typeface="Alibaba Sans Bold"/>
                <a:sym typeface="Alibaba Sans Bold"/>
              </a:rPr>
              <a:t>OVERALL RATING BY SEAT CLASS</a:t>
            </a:r>
          </a:p>
        </p:txBody>
      </p:sp>
      <p:sp>
        <p:nvSpPr>
          <p:cNvPr name="TextBox 8" id="8"/>
          <p:cNvSpPr txBox="true"/>
          <p:nvPr/>
        </p:nvSpPr>
        <p:spPr>
          <a:xfrm rot="0">
            <a:off x="12630857" y="3115711"/>
            <a:ext cx="5096119" cy="6235700"/>
          </a:xfrm>
          <a:prstGeom prst="rect">
            <a:avLst/>
          </a:prstGeom>
        </p:spPr>
        <p:txBody>
          <a:bodyPr anchor="t" rtlCol="false" tIns="0" lIns="0" bIns="0" rIns="0">
            <a:spAutoFit/>
          </a:bodyPr>
          <a:lstStyle/>
          <a:p>
            <a:pPr algn="l">
              <a:lnSpc>
                <a:spcPts val="3099"/>
              </a:lnSpc>
            </a:pPr>
            <a:r>
              <a:rPr lang="en-US" sz="2499">
                <a:solidFill>
                  <a:srgbClr val="595959"/>
                </a:solidFill>
                <a:latin typeface="Alibaba Sans"/>
                <a:ea typeface="Alibaba Sans"/>
                <a:cs typeface="Alibaba Sans"/>
                <a:sym typeface="Alibaba Sans"/>
              </a:rPr>
              <a:t>There are </a:t>
            </a:r>
            <a:r>
              <a:rPr lang="en-US" sz="2499" b="true">
                <a:solidFill>
                  <a:srgbClr val="595959"/>
                </a:solidFill>
                <a:latin typeface="Alibaba Sans Bold"/>
                <a:ea typeface="Alibaba Sans Bold"/>
                <a:cs typeface="Alibaba Sans Bold"/>
                <a:sym typeface="Alibaba Sans Bold"/>
              </a:rPr>
              <a:t>wider, more varied distributions on overall ratings in higher seat classes</a:t>
            </a:r>
            <a:r>
              <a:rPr lang="en-US" sz="2499">
                <a:solidFill>
                  <a:srgbClr val="595959"/>
                </a:solidFill>
                <a:latin typeface="Alibaba Sans"/>
                <a:ea typeface="Alibaba Sans"/>
                <a:cs typeface="Alibaba Sans"/>
                <a:sym typeface="Alibaba Sans"/>
              </a:rPr>
              <a:t>.</a:t>
            </a:r>
          </a:p>
          <a:p>
            <a:pPr algn="l">
              <a:lnSpc>
                <a:spcPts val="3099"/>
              </a:lnSpc>
            </a:pPr>
          </a:p>
          <a:p>
            <a:pPr algn="l">
              <a:lnSpc>
                <a:spcPts val="3099"/>
              </a:lnSpc>
            </a:pPr>
            <a:r>
              <a:rPr lang="en-US" sz="2499">
                <a:solidFill>
                  <a:srgbClr val="595959"/>
                </a:solidFill>
                <a:latin typeface="Alibaba Sans"/>
                <a:ea typeface="Alibaba Sans"/>
                <a:cs typeface="Alibaba Sans"/>
                <a:sym typeface="Alibaba Sans"/>
              </a:rPr>
              <a:t>Suggests a dense number of 0-1 ratings in the lower classes (Economy, Premium Economy) </a:t>
            </a:r>
          </a:p>
          <a:p>
            <a:pPr algn="l">
              <a:lnSpc>
                <a:spcPts val="3099"/>
              </a:lnSpc>
            </a:pPr>
          </a:p>
          <a:p>
            <a:pPr algn="l">
              <a:lnSpc>
                <a:spcPts val="3099"/>
              </a:lnSpc>
            </a:pPr>
            <a:r>
              <a:rPr lang="en-US" sz="2499">
                <a:solidFill>
                  <a:srgbClr val="595959"/>
                </a:solidFill>
                <a:latin typeface="Alibaba Sans"/>
                <a:ea typeface="Alibaba Sans"/>
                <a:cs typeface="Alibaba Sans"/>
                <a:sym typeface="Alibaba Sans"/>
              </a:rPr>
              <a:t>There is also an hourglass shape being formed, which can also be attributed to self-selection bias.</a:t>
            </a:r>
          </a:p>
          <a:p>
            <a:pPr algn="l">
              <a:lnSpc>
                <a:spcPts val="3099"/>
              </a:lnSpc>
            </a:pPr>
          </a:p>
          <a:p>
            <a:pPr algn="l">
              <a:lnSpc>
                <a:spcPts val="3099"/>
              </a:lnSpc>
            </a:pPr>
            <a:r>
              <a:rPr lang="en-US" sz="2499">
                <a:solidFill>
                  <a:srgbClr val="595959"/>
                </a:solidFill>
                <a:latin typeface="Alibaba Sans"/>
                <a:ea typeface="Alibaba Sans"/>
                <a:cs typeface="Alibaba Sans"/>
                <a:sym typeface="Alibaba Sans"/>
              </a:rPr>
              <a:t>However, the bulge of low ratings for higher classes also suggest higher expectations not met.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21000">
              <a:srgbClr val="E07400">
                <a:alpha val="80000"/>
              </a:srgbClr>
            </a:gs>
            <a:gs pos="100000">
              <a:srgbClr val="E07400">
                <a:alpha val="30000"/>
              </a:srgbClr>
            </a:gs>
          </a:gsLst>
          <a:lin ang="17961465"/>
        </a:gradFill>
      </p:bgPr>
    </p:bg>
    <p:spTree>
      <p:nvGrpSpPr>
        <p:cNvPr id="1" name=""/>
        <p:cNvGrpSpPr/>
        <p:nvPr/>
      </p:nvGrpSpPr>
      <p:grpSpPr>
        <a:xfrm>
          <a:off x="0" y="0"/>
          <a:ext cx="0" cy="0"/>
          <a:chOff x="0" y="0"/>
          <a:chExt cx="0" cy="0"/>
        </a:xfrm>
      </p:grpSpPr>
      <p:grpSp>
        <p:nvGrpSpPr>
          <p:cNvPr name="Group 2" id="2"/>
          <p:cNvGrpSpPr/>
          <p:nvPr/>
        </p:nvGrpSpPr>
        <p:grpSpPr>
          <a:xfrm rot="0">
            <a:off x="8109737" y="51019"/>
            <a:ext cx="11315700" cy="10287000"/>
            <a:chOff x="0" y="0"/>
            <a:chExt cx="15087600" cy="13716000"/>
          </a:xfrm>
        </p:grpSpPr>
        <p:sp>
          <p:nvSpPr>
            <p:cNvPr name="Freeform 3" id="3"/>
            <p:cNvSpPr/>
            <p:nvPr/>
          </p:nvSpPr>
          <p:spPr>
            <a:xfrm flipH="false" flipV="false" rot="0">
              <a:off x="0" y="0"/>
              <a:ext cx="15087600" cy="13716000"/>
            </a:xfrm>
            <a:custGeom>
              <a:avLst/>
              <a:gdLst/>
              <a:ahLst/>
              <a:cxnLst/>
              <a:rect r="r" b="b" t="t" l="l"/>
              <a:pathLst>
                <a:path h="13716000" w="15087600">
                  <a:moveTo>
                    <a:pt x="0" y="13716000"/>
                  </a:moveTo>
                  <a:lnTo>
                    <a:pt x="4470273" y="0"/>
                  </a:lnTo>
                  <a:lnTo>
                    <a:pt x="15087600" y="0"/>
                  </a:lnTo>
                  <a:lnTo>
                    <a:pt x="10617327" y="13716000"/>
                  </a:lnTo>
                  <a:close/>
                </a:path>
              </a:pathLst>
            </a:custGeom>
            <a:gradFill rotWithShape="true">
              <a:gsLst>
                <a:gs pos="21000">
                  <a:srgbClr val="1D2637">
                    <a:alpha val="100000"/>
                  </a:srgbClr>
                </a:gs>
                <a:gs pos="100000">
                  <a:srgbClr val="1D2637">
                    <a:alpha val="75000"/>
                  </a:srgbClr>
                </a:gs>
              </a:gsLst>
              <a:lin ang="18736421"/>
            </a:gradFill>
          </p:spPr>
        </p:sp>
      </p:grpSp>
      <p:grpSp>
        <p:nvGrpSpPr>
          <p:cNvPr name="Group 4" id="4"/>
          <p:cNvGrpSpPr/>
          <p:nvPr/>
        </p:nvGrpSpPr>
        <p:grpSpPr>
          <a:xfrm rot="0">
            <a:off x="2402816" y="51019"/>
            <a:ext cx="11315700" cy="10287000"/>
            <a:chOff x="0" y="0"/>
            <a:chExt cx="15087600" cy="13716000"/>
          </a:xfrm>
        </p:grpSpPr>
        <p:sp>
          <p:nvSpPr>
            <p:cNvPr name="Freeform 5" id="5"/>
            <p:cNvSpPr/>
            <p:nvPr/>
          </p:nvSpPr>
          <p:spPr>
            <a:xfrm flipH="false" flipV="false" rot="0">
              <a:off x="0" y="0"/>
              <a:ext cx="15087600" cy="13716000"/>
            </a:xfrm>
            <a:custGeom>
              <a:avLst/>
              <a:gdLst/>
              <a:ahLst/>
              <a:cxnLst/>
              <a:rect r="r" b="b" t="t" l="l"/>
              <a:pathLst>
                <a:path h="13716000" w="15087600">
                  <a:moveTo>
                    <a:pt x="0" y="13716000"/>
                  </a:moveTo>
                  <a:lnTo>
                    <a:pt x="4470273" y="0"/>
                  </a:lnTo>
                  <a:lnTo>
                    <a:pt x="15087600" y="0"/>
                  </a:lnTo>
                  <a:lnTo>
                    <a:pt x="10617327" y="13716000"/>
                  </a:lnTo>
                  <a:close/>
                </a:path>
              </a:pathLst>
            </a:custGeom>
            <a:gradFill rotWithShape="true">
              <a:gsLst>
                <a:gs pos="21000">
                  <a:srgbClr val="1D2637">
                    <a:alpha val="100000"/>
                  </a:srgbClr>
                </a:gs>
                <a:gs pos="100000">
                  <a:srgbClr val="1D2637">
                    <a:alpha val="75000"/>
                  </a:srgbClr>
                </a:gs>
              </a:gsLst>
              <a:lin ang="18736421"/>
            </a:gradFill>
          </p:spPr>
        </p:sp>
      </p:grpSp>
      <p:grpSp>
        <p:nvGrpSpPr>
          <p:cNvPr name="Group 6" id="6"/>
          <p:cNvGrpSpPr/>
          <p:nvPr/>
        </p:nvGrpSpPr>
        <p:grpSpPr>
          <a:xfrm rot="0">
            <a:off x="7903243" y="1284120"/>
            <a:ext cx="2481516" cy="2216318"/>
            <a:chOff x="0" y="0"/>
            <a:chExt cx="3773720" cy="3370424"/>
          </a:xfrm>
        </p:grpSpPr>
        <p:sp>
          <p:nvSpPr>
            <p:cNvPr name="Freeform 7" id="7"/>
            <p:cNvSpPr/>
            <p:nvPr/>
          </p:nvSpPr>
          <p:spPr>
            <a:xfrm flipH="false" flipV="false" rot="0">
              <a:off x="0" y="0"/>
              <a:ext cx="3773678" cy="3370453"/>
            </a:xfrm>
            <a:custGeom>
              <a:avLst/>
              <a:gdLst/>
              <a:ahLst/>
              <a:cxnLst/>
              <a:rect r="r" b="b" t="t" l="l"/>
              <a:pathLst>
                <a:path h="3370453" w="3773678">
                  <a:moveTo>
                    <a:pt x="0" y="0"/>
                  </a:moveTo>
                  <a:lnTo>
                    <a:pt x="3773678" y="0"/>
                  </a:lnTo>
                  <a:lnTo>
                    <a:pt x="3773678" y="3370453"/>
                  </a:lnTo>
                  <a:lnTo>
                    <a:pt x="0" y="3370453"/>
                  </a:lnTo>
                  <a:lnTo>
                    <a:pt x="0" y="0"/>
                  </a:lnTo>
                  <a:close/>
                </a:path>
              </a:pathLst>
            </a:custGeom>
            <a:blipFill>
              <a:blip r:embed="rId2">
                <a:alphaModFix amt="40000"/>
              </a:blip>
              <a:stretch>
                <a:fillRect l="0" t="0" r="-1" b="0"/>
              </a:stretch>
            </a:blipFill>
          </p:spPr>
        </p:sp>
      </p:grpSp>
      <p:sp>
        <p:nvSpPr>
          <p:cNvPr name="Freeform 8" id="8"/>
          <p:cNvSpPr/>
          <p:nvPr/>
        </p:nvSpPr>
        <p:spPr>
          <a:xfrm flipH="false" flipV="false" rot="-2700000">
            <a:off x="6806844" y="1618985"/>
            <a:ext cx="269269" cy="269268"/>
          </a:xfrm>
          <a:custGeom>
            <a:avLst/>
            <a:gdLst/>
            <a:ahLst/>
            <a:cxnLst/>
            <a:rect r="r" b="b" t="t" l="l"/>
            <a:pathLst>
              <a:path h="269268" w="269269">
                <a:moveTo>
                  <a:pt x="0" y="0"/>
                </a:moveTo>
                <a:lnTo>
                  <a:pt x="269269" y="0"/>
                </a:lnTo>
                <a:lnTo>
                  <a:pt x="269269" y="269267"/>
                </a:lnTo>
                <a:lnTo>
                  <a:pt x="0" y="2692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9" id="9"/>
          <p:cNvSpPr/>
          <p:nvPr/>
        </p:nvSpPr>
        <p:spPr>
          <a:xfrm>
            <a:off x="4603191" y="3803960"/>
            <a:ext cx="4476851" cy="0"/>
          </a:xfrm>
          <a:prstGeom prst="line">
            <a:avLst/>
          </a:prstGeom>
          <a:ln cap="rnd" w="9525">
            <a:solidFill>
              <a:srgbClr val="F4A528"/>
            </a:solidFill>
            <a:prstDash val="solid"/>
            <a:headEnd type="none" len="sm" w="sm"/>
            <a:tailEnd type="none" len="sm" w="sm"/>
          </a:ln>
        </p:spPr>
      </p:sp>
      <p:sp>
        <p:nvSpPr>
          <p:cNvPr name="Freeform 10" id="10"/>
          <p:cNvSpPr/>
          <p:nvPr/>
        </p:nvSpPr>
        <p:spPr>
          <a:xfrm flipH="false" flipV="false" rot="-2700000">
            <a:off x="2268181" y="5667108"/>
            <a:ext cx="269269" cy="269268"/>
          </a:xfrm>
          <a:custGeom>
            <a:avLst/>
            <a:gdLst/>
            <a:ahLst/>
            <a:cxnLst/>
            <a:rect r="r" b="b" t="t" l="l"/>
            <a:pathLst>
              <a:path h="269268" w="269269">
                <a:moveTo>
                  <a:pt x="0" y="0"/>
                </a:moveTo>
                <a:lnTo>
                  <a:pt x="269269" y="0"/>
                </a:lnTo>
                <a:lnTo>
                  <a:pt x="269269" y="269268"/>
                </a:lnTo>
                <a:lnTo>
                  <a:pt x="0" y="2692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1" id="11"/>
          <p:cNvSpPr/>
          <p:nvPr/>
        </p:nvSpPr>
        <p:spPr>
          <a:xfrm>
            <a:off x="0" y="8092310"/>
            <a:ext cx="4603191" cy="0"/>
          </a:xfrm>
          <a:prstGeom prst="line">
            <a:avLst/>
          </a:prstGeom>
          <a:ln cap="rnd" w="9525">
            <a:solidFill>
              <a:srgbClr val="F4A528"/>
            </a:solidFill>
            <a:prstDash val="solid"/>
            <a:headEnd type="none" len="sm" w="sm"/>
            <a:tailEnd type="none" len="sm" w="sm"/>
          </a:ln>
        </p:spPr>
      </p:sp>
      <p:sp>
        <p:nvSpPr>
          <p:cNvPr name="Freeform 12" id="12"/>
          <p:cNvSpPr/>
          <p:nvPr/>
        </p:nvSpPr>
        <p:spPr>
          <a:xfrm flipH="false" flipV="false" rot="-2700000">
            <a:off x="11776470" y="2844028"/>
            <a:ext cx="343168" cy="343167"/>
          </a:xfrm>
          <a:custGeom>
            <a:avLst/>
            <a:gdLst/>
            <a:ahLst/>
            <a:cxnLst/>
            <a:rect r="r" b="b" t="t" l="l"/>
            <a:pathLst>
              <a:path h="343167" w="343168">
                <a:moveTo>
                  <a:pt x="0" y="0"/>
                </a:moveTo>
                <a:lnTo>
                  <a:pt x="343169" y="0"/>
                </a:lnTo>
                <a:lnTo>
                  <a:pt x="343169" y="343167"/>
                </a:lnTo>
                <a:lnTo>
                  <a:pt x="0" y="3431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2700000">
            <a:off x="15405090" y="4497958"/>
            <a:ext cx="343168" cy="343167"/>
          </a:xfrm>
          <a:custGeom>
            <a:avLst/>
            <a:gdLst/>
            <a:ahLst/>
            <a:cxnLst/>
            <a:rect r="r" b="b" t="t" l="l"/>
            <a:pathLst>
              <a:path h="343167" w="343168">
                <a:moveTo>
                  <a:pt x="0" y="0"/>
                </a:moveTo>
                <a:lnTo>
                  <a:pt x="343169" y="0"/>
                </a:lnTo>
                <a:lnTo>
                  <a:pt x="343169" y="343167"/>
                </a:lnTo>
                <a:lnTo>
                  <a:pt x="0" y="3431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4" id="14"/>
          <p:cNvSpPr/>
          <p:nvPr/>
        </p:nvSpPr>
        <p:spPr>
          <a:xfrm rot="-5393148">
            <a:off x="13524139" y="6851545"/>
            <a:ext cx="4106921" cy="0"/>
          </a:xfrm>
          <a:prstGeom prst="line">
            <a:avLst/>
          </a:prstGeom>
          <a:ln cap="rnd" w="9525">
            <a:solidFill>
              <a:srgbClr val="F4A528"/>
            </a:solidFill>
            <a:prstDash val="solid"/>
            <a:headEnd type="none" len="sm" w="sm"/>
            <a:tailEnd type="none" len="sm" w="sm"/>
          </a:ln>
        </p:spPr>
      </p:sp>
      <p:sp>
        <p:nvSpPr>
          <p:cNvPr name="AutoShape 15" id="15"/>
          <p:cNvSpPr/>
          <p:nvPr/>
        </p:nvSpPr>
        <p:spPr>
          <a:xfrm>
            <a:off x="6915622" y="4599207"/>
            <a:ext cx="4328840" cy="0"/>
          </a:xfrm>
          <a:prstGeom prst="line">
            <a:avLst/>
          </a:prstGeom>
          <a:ln cap="rnd" w="47625">
            <a:solidFill>
              <a:srgbClr val="F4A528"/>
            </a:solidFill>
            <a:prstDash val="solid"/>
            <a:headEnd type="none" len="sm" w="sm"/>
            <a:tailEnd type="none" len="sm" w="sm"/>
          </a:ln>
        </p:spPr>
      </p:sp>
      <p:sp>
        <p:nvSpPr>
          <p:cNvPr name="TextBox 16" id="16"/>
          <p:cNvSpPr txBox="true"/>
          <p:nvPr/>
        </p:nvSpPr>
        <p:spPr>
          <a:xfrm rot="0">
            <a:off x="7164088" y="3813485"/>
            <a:ext cx="3831907" cy="714375"/>
          </a:xfrm>
          <a:prstGeom prst="rect">
            <a:avLst/>
          </a:prstGeom>
        </p:spPr>
        <p:txBody>
          <a:bodyPr anchor="t" rtlCol="false" tIns="0" lIns="0" bIns="0" rIns="0">
            <a:spAutoFit/>
          </a:bodyPr>
          <a:lstStyle/>
          <a:p>
            <a:pPr algn="ctr">
              <a:lnSpc>
                <a:spcPts val="5759"/>
              </a:lnSpc>
            </a:pPr>
            <a:r>
              <a:rPr lang="en-US" sz="4800" b="true">
                <a:solidFill>
                  <a:srgbClr val="FE860E"/>
                </a:solidFill>
                <a:latin typeface="Alibaba Sans Bold"/>
                <a:ea typeface="Alibaba Sans Bold"/>
                <a:cs typeface="Alibaba Sans Bold"/>
                <a:sym typeface="Alibaba Sans Bold"/>
              </a:rPr>
              <a:t>PART  THREE</a:t>
            </a:r>
          </a:p>
        </p:txBody>
      </p:sp>
      <p:sp>
        <p:nvSpPr>
          <p:cNvPr name="TextBox 17" id="17"/>
          <p:cNvSpPr txBox="true"/>
          <p:nvPr/>
        </p:nvSpPr>
        <p:spPr>
          <a:xfrm rot="0">
            <a:off x="3775889" y="5194520"/>
            <a:ext cx="10736219" cy="2190750"/>
          </a:xfrm>
          <a:prstGeom prst="rect">
            <a:avLst/>
          </a:prstGeom>
        </p:spPr>
        <p:txBody>
          <a:bodyPr anchor="t" rtlCol="false" tIns="0" lIns="0" bIns="0" rIns="0">
            <a:spAutoFit/>
          </a:bodyPr>
          <a:lstStyle/>
          <a:p>
            <a:pPr algn="ctr">
              <a:lnSpc>
                <a:spcPts val="8640"/>
              </a:lnSpc>
            </a:pPr>
            <a:r>
              <a:rPr lang="en-US" sz="7200" b="true">
                <a:solidFill>
                  <a:srgbClr val="F2F2F2"/>
                </a:solidFill>
                <a:latin typeface="Alibaba Sans Bold"/>
                <a:ea typeface="Alibaba Sans Bold"/>
                <a:cs typeface="Alibaba Sans Bold"/>
                <a:sym typeface="Alibaba Sans Bold"/>
              </a:rPr>
              <a:t>SATISFACTION</a:t>
            </a:r>
          </a:p>
          <a:p>
            <a:pPr algn="ctr">
              <a:lnSpc>
                <a:spcPts val="8640"/>
              </a:lnSpc>
            </a:pPr>
            <a:r>
              <a:rPr lang="en-US" sz="7200" b="true">
                <a:solidFill>
                  <a:srgbClr val="F2F2F2"/>
                </a:solidFill>
                <a:latin typeface="Alibaba Sans Bold"/>
                <a:ea typeface="Alibaba Sans Bold"/>
                <a:cs typeface="Alibaba Sans Bold"/>
                <a:sym typeface="Alibaba Sans Bold"/>
              </a:rPr>
              <a:t>FACTORS</a:t>
            </a:r>
          </a:p>
        </p:txBody>
      </p:sp>
      <p:sp>
        <p:nvSpPr>
          <p:cNvPr name="Freeform 18" id="18"/>
          <p:cNvSpPr/>
          <p:nvPr/>
        </p:nvSpPr>
        <p:spPr>
          <a:xfrm flipH="false" flipV="false" rot="-2700000">
            <a:off x="8411296" y="1731531"/>
            <a:ext cx="1465410" cy="1465410"/>
          </a:xfrm>
          <a:custGeom>
            <a:avLst/>
            <a:gdLst/>
            <a:ahLst/>
            <a:cxnLst/>
            <a:rect r="r" b="b" t="t" l="l"/>
            <a:pathLst>
              <a:path h="1465410" w="1465410">
                <a:moveTo>
                  <a:pt x="0" y="0"/>
                </a:moveTo>
                <a:lnTo>
                  <a:pt x="1465411" y="0"/>
                </a:lnTo>
                <a:lnTo>
                  <a:pt x="1465411" y="1465410"/>
                </a:lnTo>
                <a:lnTo>
                  <a:pt x="0" y="14654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903412" y="3009566"/>
            <a:ext cx="212289" cy="212289"/>
            <a:chOff x="0" y="0"/>
            <a:chExt cx="283052" cy="283052"/>
          </a:xfrm>
        </p:grpSpPr>
        <p:sp>
          <p:nvSpPr>
            <p:cNvPr name="Freeform 3" id="3"/>
            <p:cNvSpPr/>
            <p:nvPr/>
          </p:nvSpPr>
          <p:spPr>
            <a:xfrm flipH="false" flipV="false" rot="0">
              <a:off x="0" y="0"/>
              <a:ext cx="283083" cy="283083"/>
            </a:xfrm>
            <a:custGeom>
              <a:avLst/>
              <a:gdLst/>
              <a:ahLst/>
              <a:cxnLst/>
              <a:rect r="r" b="b" t="t" l="l"/>
              <a:pathLst>
                <a:path h="283083" w="283083">
                  <a:moveTo>
                    <a:pt x="0" y="141478"/>
                  </a:moveTo>
                  <a:cubicBezTo>
                    <a:pt x="0" y="63373"/>
                    <a:pt x="63373" y="0"/>
                    <a:pt x="141478" y="0"/>
                  </a:cubicBezTo>
                  <a:cubicBezTo>
                    <a:pt x="219583" y="0"/>
                    <a:pt x="283083" y="63373"/>
                    <a:pt x="283083" y="141478"/>
                  </a:cubicBezTo>
                  <a:cubicBezTo>
                    <a:pt x="283083" y="219583"/>
                    <a:pt x="219710" y="283083"/>
                    <a:pt x="141478" y="283083"/>
                  </a:cubicBezTo>
                  <a:cubicBezTo>
                    <a:pt x="63246" y="283083"/>
                    <a:pt x="0" y="219710"/>
                    <a:pt x="0" y="141478"/>
                  </a:cubicBezTo>
                  <a:close/>
                </a:path>
              </a:pathLst>
            </a:custGeom>
            <a:solidFill>
              <a:srgbClr val="FFFFFF"/>
            </a:solidFill>
          </p:spPr>
        </p:sp>
      </p:grpSp>
      <p:sp>
        <p:nvSpPr>
          <p:cNvPr name="Freeform 4" id="4"/>
          <p:cNvSpPr/>
          <p:nvPr/>
        </p:nvSpPr>
        <p:spPr>
          <a:xfrm flipH="false" flipV="false" rot="2700000">
            <a:off x="5493612" y="626514"/>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rot="6396">
            <a:off x="349922" y="893711"/>
            <a:ext cx="5118744" cy="0"/>
          </a:xfrm>
          <a:prstGeom prst="line">
            <a:avLst/>
          </a:prstGeom>
          <a:ln cap="rnd" w="9525">
            <a:solidFill>
              <a:srgbClr val="000000"/>
            </a:solidFill>
            <a:prstDash val="solid"/>
            <a:headEnd type="none" len="sm" w="sm"/>
            <a:tailEnd type="none" len="sm" w="sm"/>
          </a:ln>
        </p:spPr>
      </p:sp>
      <p:sp>
        <p:nvSpPr>
          <p:cNvPr name="Freeform 6" id="6"/>
          <p:cNvSpPr/>
          <p:nvPr/>
        </p:nvSpPr>
        <p:spPr>
          <a:xfrm flipH="false" flipV="false" rot="0">
            <a:off x="0" y="2086672"/>
            <a:ext cx="12774778" cy="6754664"/>
          </a:xfrm>
          <a:custGeom>
            <a:avLst/>
            <a:gdLst/>
            <a:ahLst/>
            <a:cxnLst/>
            <a:rect r="r" b="b" t="t" l="l"/>
            <a:pathLst>
              <a:path h="6754664" w="12774778">
                <a:moveTo>
                  <a:pt x="0" y="0"/>
                </a:moveTo>
                <a:lnTo>
                  <a:pt x="12774778" y="0"/>
                </a:lnTo>
                <a:lnTo>
                  <a:pt x="12774778" y="6754664"/>
                </a:lnTo>
                <a:lnTo>
                  <a:pt x="0" y="6754664"/>
                </a:lnTo>
                <a:lnTo>
                  <a:pt x="0" y="0"/>
                </a:lnTo>
                <a:close/>
              </a:path>
            </a:pathLst>
          </a:custGeom>
          <a:blipFill>
            <a:blip r:embed="rId4"/>
            <a:stretch>
              <a:fillRect l="0" t="0" r="0" b="0"/>
            </a:stretch>
          </a:blipFill>
        </p:spPr>
      </p:sp>
      <p:sp>
        <p:nvSpPr>
          <p:cNvPr name="TextBox 7" id="7"/>
          <p:cNvSpPr txBox="true"/>
          <p:nvPr/>
        </p:nvSpPr>
        <p:spPr>
          <a:xfrm rot="0">
            <a:off x="12774778" y="374836"/>
            <a:ext cx="5410931" cy="3009900"/>
          </a:xfrm>
          <a:prstGeom prst="rect">
            <a:avLst/>
          </a:prstGeom>
        </p:spPr>
        <p:txBody>
          <a:bodyPr anchor="t" rtlCol="false" tIns="0" lIns="0" bIns="0" rIns="0">
            <a:spAutoFit/>
          </a:bodyPr>
          <a:lstStyle/>
          <a:p>
            <a:pPr algn="l">
              <a:lnSpc>
                <a:spcPts val="7920"/>
              </a:lnSpc>
            </a:pPr>
            <a:r>
              <a:rPr lang="en-US" sz="6600" b="true">
                <a:solidFill>
                  <a:srgbClr val="1D2637"/>
                </a:solidFill>
                <a:latin typeface="Alibaba Sans Bold"/>
                <a:ea typeface="Alibaba Sans Bold"/>
                <a:cs typeface="Alibaba Sans Bold"/>
                <a:sym typeface="Alibaba Sans Bold"/>
              </a:rPr>
              <a:t>REASONS FOR COMPLAINTS</a:t>
            </a:r>
          </a:p>
        </p:txBody>
      </p:sp>
      <p:sp>
        <p:nvSpPr>
          <p:cNvPr name="TextBox 8" id="8"/>
          <p:cNvSpPr txBox="true"/>
          <p:nvPr/>
        </p:nvSpPr>
        <p:spPr>
          <a:xfrm rot="0">
            <a:off x="10699232" y="4527076"/>
            <a:ext cx="7409678" cy="5064125"/>
          </a:xfrm>
          <a:prstGeom prst="rect">
            <a:avLst/>
          </a:prstGeom>
        </p:spPr>
        <p:txBody>
          <a:bodyPr anchor="t" rtlCol="false" tIns="0" lIns="0" bIns="0" rIns="0">
            <a:spAutoFit/>
          </a:bodyPr>
          <a:lstStyle/>
          <a:p>
            <a:pPr algn="l" marL="539748" indent="-269874" lvl="1">
              <a:lnSpc>
                <a:spcPts val="3099"/>
              </a:lnSpc>
              <a:buFont typeface="Arial"/>
              <a:buChar char="•"/>
            </a:pPr>
            <a:r>
              <a:rPr lang="en-US" sz="2499">
                <a:solidFill>
                  <a:srgbClr val="595959"/>
                </a:solidFill>
                <a:latin typeface="Alibaba Sans"/>
                <a:ea typeface="Alibaba Sans"/>
                <a:cs typeface="Alibaba Sans"/>
                <a:sym typeface="Alibaba Sans"/>
              </a:rPr>
              <a:t>Data sourced from the U.S. Department of Transportation (DoT).</a:t>
            </a:r>
          </a:p>
          <a:p>
            <a:pPr algn="l" marL="539748" indent="-269874" lvl="1">
              <a:lnSpc>
                <a:spcPts val="3099"/>
              </a:lnSpc>
              <a:buFont typeface="Arial"/>
              <a:buChar char="•"/>
            </a:pPr>
            <a:r>
              <a:rPr lang="en-US" sz="2499">
                <a:solidFill>
                  <a:srgbClr val="595959"/>
                </a:solidFill>
                <a:latin typeface="Alibaba Sans"/>
                <a:ea typeface="Alibaba Sans"/>
                <a:cs typeface="Alibaba Sans"/>
                <a:sym typeface="Alibaba Sans"/>
              </a:rPr>
              <a:t>Hawaiian Airlines had the fewest complaints overall.</a:t>
            </a:r>
          </a:p>
          <a:p>
            <a:pPr algn="l" marL="539748" indent="-269874" lvl="1">
              <a:lnSpc>
                <a:spcPts val="3099"/>
              </a:lnSpc>
              <a:buFont typeface="Arial"/>
              <a:buChar char="•"/>
            </a:pPr>
            <a:r>
              <a:rPr lang="en-US" sz="2499">
                <a:solidFill>
                  <a:srgbClr val="595959"/>
                </a:solidFill>
                <a:latin typeface="Alibaba Sans"/>
                <a:ea typeface="Alibaba Sans"/>
                <a:cs typeface="Alibaba Sans"/>
                <a:sym typeface="Alibaba Sans"/>
              </a:rPr>
              <a:t>Amer</a:t>
            </a:r>
            <a:r>
              <a:rPr lang="en-US" sz="2499">
                <a:solidFill>
                  <a:srgbClr val="595959"/>
                </a:solidFill>
                <a:latin typeface="Alibaba Sans"/>
                <a:ea typeface="Alibaba Sans"/>
                <a:cs typeface="Alibaba Sans"/>
                <a:sym typeface="Alibaba Sans"/>
              </a:rPr>
              <a:t>ican Airlines received the most complaints, followed by United and Frontier.</a:t>
            </a:r>
          </a:p>
          <a:p>
            <a:pPr algn="l" marL="539748" indent="-269874" lvl="1">
              <a:lnSpc>
                <a:spcPts val="3099"/>
              </a:lnSpc>
              <a:buFont typeface="Arial"/>
              <a:buChar char="•"/>
            </a:pPr>
            <a:r>
              <a:rPr lang="en-US" sz="2499">
                <a:solidFill>
                  <a:srgbClr val="595959"/>
                </a:solidFill>
                <a:latin typeface="Alibaba Sans"/>
                <a:ea typeface="Alibaba Sans"/>
                <a:cs typeface="Alibaba Sans"/>
                <a:sym typeface="Alibaba Sans"/>
              </a:rPr>
              <a:t>Top complaint categories:</a:t>
            </a:r>
          </a:p>
          <a:p>
            <a:pPr algn="l" marL="1079496" indent="-359832" lvl="2">
              <a:lnSpc>
                <a:spcPts val="3099"/>
              </a:lnSpc>
              <a:buFont typeface="Arial"/>
              <a:buChar char="⚬"/>
            </a:pPr>
            <a:r>
              <a:rPr lang="en-US" sz="2499">
                <a:solidFill>
                  <a:srgbClr val="595959"/>
                </a:solidFill>
                <a:latin typeface="Alibaba Sans"/>
                <a:ea typeface="Alibaba Sans"/>
                <a:cs typeface="Alibaba Sans"/>
                <a:sym typeface="Alibaba Sans"/>
              </a:rPr>
              <a:t>F</a:t>
            </a:r>
            <a:r>
              <a:rPr lang="en-US" sz="2499">
                <a:solidFill>
                  <a:srgbClr val="595959"/>
                </a:solidFill>
                <a:latin typeface="Alibaba Sans"/>
                <a:ea typeface="Alibaba Sans"/>
                <a:cs typeface="Alibaba Sans"/>
                <a:sym typeface="Alibaba Sans"/>
              </a:rPr>
              <a:t>light Problems</a:t>
            </a:r>
          </a:p>
          <a:p>
            <a:pPr algn="l" marL="1079496" indent="-359832" lvl="2">
              <a:lnSpc>
                <a:spcPts val="3099"/>
              </a:lnSpc>
              <a:buFont typeface="Arial"/>
              <a:buChar char="⚬"/>
            </a:pPr>
            <a:r>
              <a:rPr lang="en-US" sz="2499">
                <a:solidFill>
                  <a:srgbClr val="595959"/>
                </a:solidFill>
                <a:latin typeface="Alibaba Sans"/>
                <a:ea typeface="Alibaba Sans"/>
                <a:cs typeface="Alibaba Sans"/>
                <a:sym typeface="Alibaba Sans"/>
              </a:rPr>
              <a:t>Baggage Issues</a:t>
            </a:r>
          </a:p>
          <a:p>
            <a:pPr algn="l" marL="1079496" indent="-359832" lvl="2">
              <a:lnSpc>
                <a:spcPts val="3099"/>
              </a:lnSpc>
              <a:buFont typeface="Arial"/>
              <a:buChar char="⚬"/>
            </a:pPr>
            <a:r>
              <a:rPr lang="en-US" sz="2499">
                <a:solidFill>
                  <a:srgbClr val="595959"/>
                </a:solidFill>
                <a:latin typeface="Alibaba Sans"/>
                <a:ea typeface="Alibaba Sans"/>
                <a:cs typeface="Alibaba Sans"/>
                <a:sym typeface="Alibaba Sans"/>
              </a:rPr>
              <a:t>Customer Service</a:t>
            </a:r>
          </a:p>
          <a:p>
            <a:pPr algn="l" marL="539748" indent="-269874" lvl="1">
              <a:lnSpc>
                <a:spcPts val="3099"/>
              </a:lnSpc>
              <a:buFont typeface="Arial"/>
              <a:buChar char="•"/>
            </a:pPr>
            <a:r>
              <a:rPr lang="en-US" sz="2499">
                <a:solidFill>
                  <a:srgbClr val="595959"/>
                </a:solidFill>
                <a:latin typeface="Alibaba Sans"/>
                <a:ea typeface="Alibaba Sans"/>
                <a:cs typeface="Alibaba Sans"/>
                <a:sym typeface="Alibaba Sans"/>
              </a:rPr>
              <a:t>The</a:t>
            </a:r>
            <a:r>
              <a:rPr lang="en-US" sz="2499">
                <a:solidFill>
                  <a:srgbClr val="595959"/>
                </a:solidFill>
                <a:latin typeface="Alibaba Sans"/>
                <a:ea typeface="Alibaba Sans"/>
                <a:cs typeface="Alibaba Sans"/>
                <a:sym typeface="Alibaba Sans"/>
              </a:rPr>
              <a:t>se areas represent key focus points for improving customer experience.</a:t>
            </a:r>
          </a:p>
          <a:p>
            <a:pPr algn="l">
              <a:lnSpc>
                <a:spcPts val="3099"/>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903412" y="3009566"/>
            <a:ext cx="212289" cy="212289"/>
            <a:chOff x="0" y="0"/>
            <a:chExt cx="283052" cy="283052"/>
          </a:xfrm>
        </p:grpSpPr>
        <p:sp>
          <p:nvSpPr>
            <p:cNvPr name="Freeform 3" id="3"/>
            <p:cNvSpPr/>
            <p:nvPr/>
          </p:nvSpPr>
          <p:spPr>
            <a:xfrm flipH="false" flipV="false" rot="0">
              <a:off x="0" y="0"/>
              <a:ext cx="283083" cy="283083"/>
            </a:xfrm>
            <a:custGeom>
              <a:avLst/>
              <a:gdLst/>
              <a:ahLst/>
              <a:cxnLst/>
              <a:rect r="r" b="b" t="t" l="l"/>
              <a:pathLst>
                <a:path h="283083" w="283083">
                  <a:moveTo>
                    <a:pt x="0" y="141478"/>
                  </a:moveTo>
                  <a:cubicBezTo>
                    <a:pt x="0" y="63373"/>
                    <a:pt x="63373" y="0"/>
                    <a:pt x="141478" y="0"/>
                  </a:cubicBezTo>
                  <a:cubicBezTo>
                    <a:pt x="219583" y="0"/>
                    <a:pt x="283083" y="63373"/>
                    <a:pt x="283083" y="141478"/>
                  </a:cubicBezTo>
                  <a:cubicBezTo>
                    <a:pt x="283083" y="219583"/>
                    <a:pt x="219710" y="283083"/>
                    <a:pt x="141478" y="283083"/>
                  </a:cubicBezTo>
                  <a:cubicBezTo>
                    <a:pt x="63246" y="283083"/>
                    <a:pt x="0" y="219710"/>
                    <a:pt x="0" y="141478"/>
                  </a:cubicBezTo>
                  <a:close/>
                </a:path>
              </a:pathLst>
            </a:custGeom>
            <a:solidFill>
              <a:srgbClr val="FFFFFF"/>
            </a:solidFill>
          </p:spPr>
        </p:sp>
      </p:grpSp>
      <p:sp>
        <p:nvSpPr>
          <p:cNvPr name="Freeform 4" id="4"/>
          <p:cNvSpPr/>
          <p:nvPr/>
        </p:nvSpPr>
        <p:spPr>
          <a:xfrm flipH="false" flipV="false" rot="2700000">
            <a:off x="6082663" y="625443"/>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flipV="true">
            <a:off x="349926" y="892639"/>
            <a:ext cx="5650881" cy="1071"/>
          </a:xfrm>
          <a:prstGeom prst="line">
            <a:avLst/>
          </a:prstGeom>
          <a:ln cap="rnd" w="9525">
            <a:solidFill>
              <a:srgbClr val="000000"/>
            </a:solidFill>
            <a:prstDash val="solid"/>
            <a:headEnd type="none" len="sm" w="sm"/>
            <a:tailEnd type="none" len="sm" w="sm"/>
          </a:ln>
        </p:spPr>
      </p:sp>
      <p:sp>
        <p:nvSpPr>
          <p:cNvPr name="Freeform 6" id="6"/>
          <p:cNvSpPr/>
          <p:nvPr/>
        </p:nvSpPr>
        <p:spPr>
          <a:xfrm flipH="false" flipV="false" rot="0">
            <a:off x="991215" y="1270512"/>
            <a:ext cx="12267279" cy="7122689"/>
          </a:xfrm>
          <a:custGeom>
            <a:avLst/>
            <a:gdLst/>
            <a:ahLst/>
            <a:cxnLst/>
            <a:rect r="r" b="b" t="t" l="l"/>
            <a:pathLst>
              <a:path h="7122689" w="12267279">
                <a:moveTo>
                  <a:pt x="0" y="0"/>
                </a:moveTo>
                <a:lnTo>
                  <a:pt x="12267279" y="0"/>
                </a:lnTo>
                <a:lnTo>
                  <a:pt x="12267279" y="7122689"/>
                </a:lnTo>
                <a:lnTo>
                  <a:pt x="0" y="7122689"/>
                </a:lnTo>
                <a:lnTo>
                  <a:pt x="0" y="0"/>
                </a:lnTo>
                <a:close/>
              </a:path>
            </a:pathLst>
          </a:custGeom>
          <a:blipFill>
            <a:blip r:embed="rId4"/>
            <a:stretch>
              <a:fillRect l="0" t="0" r="0" b="0"/>
            </a:stretch>
          </a:blipFill>
        </p:spPr>
      </p:sp>
      <p:sp>
        <p:nvSpPr>
          <p:cNvPr name="TextBox 7" id="7"/>
          <p:cNvSpPr txBox="true"/>
          <p:nvPr/>
        </p:nvSpPr>
        <p:spPr>
          <a:xfrm rot="0">
            <a:off x="14103562" y="-9525"/>
            <a:ext cx="4024277" cy="4010025"/>
          </a:xfrm>
          <a:prstGeom prst="rect">
            <a:avLst/>
          </a:prstGeom>
        </p:spPr>
        <p:txBody>
          <a:bodyPr anchor="t" rtlCol="false" tIns="0" lIns="0" bIns="0" rIns="0">
            <a:spAutoFit/>
          </a:bodyPr>
          <a:lstStyle/>
          <a:p>
            <a:pPr algn="l">
              <a:lnSpc>
                <a:spcPts val="7920"/>
              </a:lnSpc>
            </a:pPr>
            <a:r>
              <a:rPr lang="en-US" sz="6600" b="true">
                <a:solidFill>
                  <a:srgbClr val="1D2637"/>
                </a:solidFill>
                <a:latin typeface="Alibaba Sans Bold"/>
                <a:ea typeface="Alibaba Sans Bold"/>
                <a:cs typeface="Alibaba Sans Bold"/>
                <a:sym typeface="Alibaba Sans Bold"/>
              </a:rPr>
              <a:t>AVG. DELAYS PER AIRLINE</a:t>
            </a:r>
          </a:p>
        </p:txBody>
      </p:sp>
      <p:sp>
        <p:nvSpPr>
          <p:cNvPr name="TextBox 8" id="8"/>
          <p:cNvSpPr txBox="true"/>
          <p:nvPr/>
        </p:nvSpPr>
        <p:spPr>
          <a:xfrm rot="0">
            <a:off x="10418769" y="4584700"/>
            <a:ext cx="7709070" cy="3892550"/>
          </a:xfrm>
          <a:prstGeom prst="rect">
            <a:avLst/>
          </a:prstGeom>
        </p:spPr>
        <p:txBody>
          <a:bodyPr anchor="t" rtlCol="false" tIns="0" lIns="0" bIns="0" rIns="0">
            <a:spAutoFit/>
          </a:bodyPr>
          <a:lstStyle/>
          <a:p>
            <a:pPr algn="l" marL="539748" indent="-269874" lvl="1">
              <a:lnSpc>
                <a:spcPts val="3099"/>
              </a:lnSpc>
              <a:buFont typeface="Arial"/>
              <a:buChar char="•"/>
            </a:pPr>
            <a:r>
              <a:rPr lang="en-US" sz="2499">
                <a:solidFill>
                  <a:srgbClr val="595959"/>
                </a:solidFill>
                <a:latin typeface="Alibaba Sans"/>
                <a:ea typeface="Alibaba Sans"/>
                <a:cs typeface="Alibaba Sans"/>
                <a:sym typeface="Alibaba Sans"/>
              </a:rPr>
              <a:t>Hawaiian Airlines achieved the highest average on-time performance across the period.</a:t>
            </a:r>
          </a:p>
          <a:p>
            <a:pPr algn="l" marL="539748" indent="-269874" lvl="1">
              <a:lnSpc>
                <a:spcPts val="3099"/>
              </a:lnSpc>
              <a:buFont typeface="Arial"/>
              <a:buChar char="•"/>
            </a:pPr>
            <a:r>
              <a:rPr lang="en-US" sz="2499">
                <a:solidFill>
                  <a:srgbClr val="595959"/>
                </a:solidFill>
                <a:latin typeface="Alibaba Sans"/>
                <a:ea typeface="Alibaba Sans"/>
                <a:cs typeface="Alibaba Sans"/>
                <a:sym typeface="Alibaba Sans"/>
              </a:rPr>
              <a:t>Delta Airlines briefly overtook Hawaiian in 2022.</a:t>
            </a:r>
          </a:p>
          <a:p>
            <a:pPr algn="l" marL="539748" indent="-269874" lvl="1">
              <a:lnSpc>
                <a:spcPts val="3099"/>
              </a:lnSpc>
              <a:buFont typeface="Arial"/>
              <a:buChar char="•"/>
            </a:pPr>
            <a:r>
              <a:rPr lang="en-US" sz="2499">
                <a:solidFill>
                  <a:srgbClr val="595959"/>
                </a:solidFill>
                <a:latin typeface="Alibaba Sans"/>
                <a:ea typeface="Alibaba Sans"/>
                <a:cs typeface="Alibaba Sans"/>
                <a:sym typeface="Alibaba Sans"/>
              </a:rPr>
              <a:t>Allegiant Air recorded the lowest on-time rate (~64%).</a:t>
            </a:r>
          </a:p>
          <a:p>
            <a:pPr algn="l" marL="539748" indent="-269874" lvl="1">
              <a:lnSpc>
                <a:spcPts val="3099"/>
              </a:lnSpc>
              <a:buFont typeface="Arial"/>
              <a:buChar char="•"/>
            </a:pPr>
            <a:r>
              <a:rPr lang="en-US" sz="2499">
                <a:solidFill>
                  <a:srgbClr val="595959"/>
                </a:solidFill>
                <a:latin typeface="Alibaba Sans"/>
                <a:ea typeface="Alibaba Sans"/>
                <a:cs typeface="Alibaba Sans"/>
                <a:sym typeface="Alibaba Sans"/>
              </a:rPr>
              <a:t>Most airlines performed closer to Hawaiian’s consistency than to Allegiant’s low.</a:t>
            </a:r>
          </a:p>
          <a:p>
            <a:pPr algn="l">
              <a:lnSpc>
                <a:spcPts val="3099"/>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903412" y="3009566"/>
            <a:ext cx="212289" cy="212289"/>
            <a:chOff x="0" y="0"/>
            <a:chExt cx="283052" cy="283052"/>
          </a:xfrm>
        </p:grpSpPr>
        <p:sp>
          <p:nvSpPr>
            <p:cNvPr name="Freeform 3" id="3"/>
            <p:cNvSpPr/>
            <p:nvPr/>
          </p:nvSpPr>
          <p:spPr>
            <a:xfrm flipH="false" flipV="false" rot="0">
              <a:off x="0" y="0"/>
              <a:ext cx="283083" cy="283083"/>
            </a:xfrm>
            <a:custGeom>
              <a:avLst/>
              <a:gdLst/>
              <a:ahLst/>
              <a:cxnLst/>
              <a:rect r="r" b="b" t="t" l="l"/>
              <a:pathLst>
                <a:path h="283083" w="283083">
                  <a:moveTo>
                    <a:pt x="0" y="141478"/>
                  </a:moveTo>
                  <a:cubicBezTo>
                    <a:pt x="0" y="63373"/>
                    <a:pt x="63373" y="0"/>
                    <a:pt x="141478" y="0"/>
                  </a:cubicBezTo>
                  <a:cubicBezTo>
                    <a:pt x="219583" y="0"/>
                    <a:pt x="283083" y="63373"/>
                    <a:pt x="283083" y="141478"/>
                  </a:cubicBezTo>
                  <a:cubicBezTo>
                    <a:pt x="283083" y="219583"/>
                    <a:pt x="219710" y="283083"/>
                    <a:pt x="141478" y="283083"/>
                  </a:cubicBezTo>
                  <a:cubicBezTo>
                    <a:pt x="63246" y="283083"/>
                    <a:pt x="0" y="219710"/>
                    <a:pt x="0" y="141478"/>
                  </a:cubicBezTo>
                  <a:close/>
                </a:path>
              </a:pathLst>
            </a:custGeom>
            <a:solidFill>
              <a:srgbClr val="FFFFFF"/>
            </a:solidFill>
          </p:spPr>
        </p:sp>
      </p:grpSp>
      <p:sp>
        <p:nvSpPr>
          <p:cNvPr name="Freeform 4" id="4"/>
          <p:cNvSpPr/>
          <p:nvPr/>
        </p:nvSpPr>
        <p:spPr>
          <a:xfrm flipH="false" flipV="false" rot="2700000">
            <a:off x="10069134" y="625443"/>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a:off x="349926" y="893711"/>
            <a:ext cx="9705277" cy="9525"/>
          </a:xfrm>
          <a:prstGeom prst="line">
            <a:avLst/>
          </a:prstGeom>
          <a:ln cap="rnd" w="9525">
            <a:solidFill>
              <a:srgbClr val="000000"/>
            </a:solidFill>
            <a:prstDash val="solid"/>
            <a:headEnd type="none" len="sm" w="sm"/>
            <a:tailEnd type="none" len="sm" w="sm"/>
          </a:ln>
        </p:spPr>
      </p:sp>
      <p:sp>
        <p:nvSpPr>
          <p:cNvPr name="Freeform 6" id="6"/>
          <p:cNvSpPr/>
          <p:nvPr/>
        </p:nvSpPr>
        <p:spPr>
          <a:xfrm flipH="false" flipV="false" rot="0">
            <a:off x="465954" y="1270512"/>
            <a:ext cx="13047154" cy="8227862"/>
          </a:xfrm>
          <a:custGeom>
            <a:avLst/>
            <a:gdLst/>
            <a:ahLst/>
            <a:cxnLst/>
            <a:rect r="r" b="b" t="t" l="l"/>
            <a:pathLst>
              <a:path h="8227862" w="13047154">
                <a:moveTo>
                  <a:pt x="0" y="0"/>
                </a:moveTo>
                <a:lnTo>
                  <a:pt x="13047154" y="0"/>
                </a:lnTo>
                <a:lnTo>
                  <a:pt x="13047154" y="8227862"/>
                </a:lnTo>
                <a:lnTo>
                  <a:pt x="0" y="8227862"/>
                </a:lnTo>
                <a:lnTo>
                  <a:pt x="0" y="0"/>
                </a:lnTo>
                <a:close/>
              </a:path>
            </a:pathLst>
          </a:custGeom>
          <a:blipFill>
            <a:blip r:embed="rId4"/>
            <a:stretch>
              <a:fillRect l="0" t="0" r="0" b="0"/>
            </a:stretch>
          </a:blipFill>
        </p:spPr>
      </p:sp>
      <p:sp>
        <p:nvSpPr>
          <p:cNvPr name="TextBox 7" id="7"/>
          <p:cNvSpPr txBox="true"/>
          <p:nvPr/>
        </p:nvSpPr>
        <p:spPr>
          <a:xfrm rot="0">
            <a:off x="14103562" y="2695575"/>
            <a:ext cx="4024277" cy="4905375"/>
          </a:xfrm>
          <a:prstGeom prst="rect">
            <a:avLst/>
          </a:prstGeom>
        </p:spPr>
        <p:txBody>
          <a:bodyPr anchor="t" rtlCol="false" tIns="0" lIns="0" bIns="0" rIns="0">
            <a:spAutoFit/>
          </a:bodyPr>
          <a:lstStyle/>
          <a:p>
            <a:pPr algn="l">
              <a:lnSpc>
                <a:spcPts val="6480"/>
              </a:lnSpc>
            </a:pPr>
            <a:r>
              <a:rPr lang="en-US" sz="5400" b="true">
                <a:solidFill>
                  <a:srgbClr val="1D2637"/>
                </a:solidFill>
                <a:latin typeface="Alibaba Sans Bold"/>
                <a:ea typeface="Alibaba Sans Bold"/>
                <a:cs typeface="Alibaba Sans Bold"/>
                <a:sym typeface="Alibaba Sans Bold"/>
              </a:rPr>
              <a:t>AVG DEPARTURE DELAYS BY AIRPORT PER AIRLINE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903412" y="3009566"/>
            <a:ext cx="212289" cy="212289"/>
            <a:chOff x="0" y="0"/>
            <a:chExt cx="283052" cy="283052"/>
          </a:xfrm>
        </p:grpSpPr>
        <p:sp>
          <p:nvSpPr>
            <p:cNvPr name="Freeform 3" id="3"/>
            <p:cNvSpPr/>
            <p:nvPr/>
          </p:nvSpPr>
          <p:spPr>
            <a:xfrm flipH="false" flipV="false" rot="0">
              <a:off x="0" y="0"/>
              <a:ext cx="283083" cy="283083"/>
            </a:xfrm>
            <a:custGeom>
              <a:avLst/>
              <a:gdLst/>
              <a:ahLst/>
              <a:cxnLst/>
              <a:rect r="r" b="b" t="t" l="l"/>
              <a:pathLst>
                <a:path h="283083" w="283083">
                  <a:moveTo>
                    <a:pt x="0" y="141478"/>
                  </a:moveTo>
                  <a:cubicBezTo>
                    <a:pt x="0" y="63373"/>
                    <a:pt x="63373" y="0"/>
                    <a:pt x="141478" y="0"/>
                  </a:cubicBezTo>
                  <a:cubicBezTo>
                    <a:pt x="219583" y="0"/>
                    <a:pt x="283083" y="63373"/>
                    <a:pt x="283083" y="141478"/>
                  </a:cubicBezTo>
                  <a:cubicBezTo>
                    <a:pt x="283083" y="219583"/>
                    <a:pt x="219710" y="283083"/>
                    <a:pt x="141478" y="283083"/>
                  </a:cubicBezTo>
                  <a:cubicBezTo>
                    <a:pt x="63246" y="283083"/>
                    <a:pt x="0" y="219710"/>
                    <a:pt x="0" y="141478"/>
                  </a:cubicBezTo>
                  <a:close/>
                </a:path>
              </a:pathLst>
            </a:custGeom>
            <a:solidFill>
              <a:srgbClr val="FFFFFF"/>
            </a:solidFill>
          </p:spPr>
        </p:sp>
      </p:grpSp>
      <p:sp>
        <p:nvSpPr>
          <p:cNvPr name="Freeform 4" id="4"/>
          <p:cNvSpPr/>
          <p:nvPr/>
        </p:nvSpPr>
        <p:spPr>
          <a:xfrm flipH="false" flipV="false" rot="2700000">
            <a:off x="7195211" y="636039"/>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a:off x="349926" y="893711"/>
            <a:ext cx="6715128" cy="9525"/>
          </a:xfrm>
          <a:prstGeom prst="line">
            <a:avLst/>
          </a:prstGeom>
          <a:ln cap="rnd" w="9525">
            <a:solidFill>
              <a:srgbClr val="000000"/>
            </a:solidFill>
            <a:prstDash val="solid"/>
            <a:headEnd type="none" len="sm" w="sm"/>
            <a:tailEnd type="none" len="sm" w="sm"/>
          </a:ln>
        </p:spPr>
      </p:sp>
      <p:sp>
        <p:nvSpPr>
          <p:cNvPr name="Freeform 6" id="6"/>
          <p:cNvSpPr/>
          <p:nvPr/>
        </p:nvSpPr>
        <p:spPr>
          <a:xfrm flipH="false" flipV="false" rot="0">
            <a:off x="349926" y="1308612"/>
            <a:ext cx="12899041" cy="8061901"/>
          </a:xfrm>
          <a:custGeom>
            <a:avLst/>
            <a:gdLst/>
            <a:ahLst/>
            <a:cxnLst/>
            <a:rect r="r" b="b" t="t" l="l"/>
            <a:pathLst>
              <a:path h="8061901" w="12899041">
                <a:moveTo>
                  <a:pt x="0" y="0"/>
                </a:moveTo>
                <a:lnTo>
                  <a:pt x="12899041" y="0"/>
                </a:lnTo>
                <a:lnTo>
                  <a:pt x="12899041" y="8061901"/>
                </a:lnTo>
                <a:lnTo>
                  <a:pt x="0" y="8061901"/>
                </a:lnTo>
                <a:lnTo>
                  <a:pt x="0" y="0"/>
                </a:lnTo>
                <a:close/>
              </a:path>
            </a:pathLst>
          </a:custGeom>
          <a:blipFill>
            <a:blip r:embed="rId4"/>
            <a:stretch>
              <a:fillRect l="0" t="0" r="0" b="0"/>
            </a:stretch>
          </a:blipFill>
        </p:spPr>
      </p:sp>
      <p:sp>
        <p:nvSpPr>
          <p:cNvPr name="TextBox 7" id="7"/>
          <p:cNvSpPr txBox="true"/>
          <p:nvPr/>
        </p:nvSpPr>
        <p:spPr>
          <a:xfrm rot="0">
            <a:off x="13719591" y="2891638"/>
            <a:ext cx="4024277" cy="4905375"/>
          </a:xfrm>
          <a:prstGeom prst="rect">
            <a:avLst/>
          </a:prstGeom>
        </p:spPr>
        <p:txBody>
          <a:bodyPr anchor="t" rtlCol="false" tIns="0" lIns="0" bIns="0" rIns="0">
            <a:spAutoFit/>
          </a:bodyPr>
          <a:lstStyle/>
          <a:p>
            <a:pPr algn="l">
              <a:lnSpc>
                <a:spcPts val="6480"/>
              </a:lnSpc>
            </a:pPr>
            <a:r>
              <a:rPr lang="en-US" sz="5400" b="true">
                <a:solidFill>
                  <a:srgbClr val="1D2637"/>
                </a:solidFill>
                <a:latin typeface="Alibaba Sans Bold"/>
                <a:ea typeface="Alibaba Sans Bold"/>
                <a:cs typeface="Alibaba Sans Bold"/>
                <a:sym typeface="Alibaba Sans Bold"/>
              </a:rPr>
              <a:t>AVG ARRIVAL DELAYS BY AIRPORT PER AIRLINE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700000">
            <a:off x="16267401" y="3997264"/>
            <a:ext cx="534393" cy="534393"/>
          </a:xfrm>
          <a:custGeom>
            <a:avLst/>
            <a:gdLst/>
            <a:ahLst/>
            <a:cxnLst/>
            <a:rect r="r" b="b" t="t" l="l"/>
            <a:pathLst>
              <a:path h="534393" w="534393">
                <a:moveTo>
                  <a:pt x="0" y="0"/>
                </a:moveTo>
                <a:lnTo>
                  <a:pt x="534393" y="0"/>
                </a:lnTo>
                <a:lnTo>
                  <a:pt x="534393" y="534394"/>
                </a:lnTo>
                <a:lnTo>
                  <a:pt x="0" y="5343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9268">
            <a:off x="5572106" y="4256007"/>
            <a:ext cx="10598925" cy="0"/>
          </a:xfrm>
          <a:prstGeom prst="line">
            <a:avLst/>
          </a:prstGeom>
          <a:ln cap="rnd" w="19050">
            <a:solidFill>
              <a:srgbClr val="FE860E"/>
            </a:solidFill>
            <a:prstDash val="solid"/>
            <a:headEnd type="none" len="sm" w="sm"/>
            <a:tailEnd type="none" len="sm" w="sm"/>
          </a:ln>
        </p:spPr>
      </p:sp>
      <p:sp>
        <p:nvSpPr>
          <p:cNvPr name="TextBox 4" id="4"/>
          <p:cNvSpPr txBox="true"/>
          <p:nvPr/>
        </p:nvSpPr>
        <p:spPr>
          <a:xfrm rot="0">
            <a:off x="1709514" y="2141339"/>
            <a:ext cx="9310586" cy="1628775"/>
          </a:xfrm>
          <a:prstGeom prst="rect">
            <a:avLst/>
          </a:prstGeom>
        </p:spPr>
        <p:txBody>
          <a:bodyPr anchor="t" rtlCol="false" tIns="0" lIns="0" bIns="0" rIns="0">
            <a:spAutoFit/>
          </a:bodyPr>
          <a:lstStyle/>
          <a:p>
            <a:pPr algn="l">
              <a:lnSpc>
                <a:spcPts val="6480"/>
              </a:lnSpc>
            </a:pPr>
            <a:r>
              <a:rPr lang="en-US" sz="5400">
                <a:solidFill>
                  <a:srgbClr val="000000"/>
                </a:solidFill>
                <a:latin typeface="Alibaba Sans"/>
                <a:ea typeface="Alibaba Sans"/>
                <a:cs typeface="Alibaba Sans"/>
                <a:sym typeface="Alibaba Sans"/>
              </a:rPr>
              <a:t>CONCLUSION</a:t>
            </a:r>
          </a:p>
          <a:p>
            <a:pPr algn="l">
              <a:lnSpc>
                <a:spcPts val="6480"/>
              </a:lnSpc>
            </a:pPr>
            <a:r>
              <a:rPr lang="en-US" sz="5400">
                <a:solidFill>
                  <a:srgbClr val="000000"/>
                </a:solidFill>
                <a:latin typeface="Alibaba Sans"/>
                <a:ea typeface="Alibaba Sans"/>
                <a:cs typeface="Alibaba Sans"/>
                <a:sym typeface="Alibaba Sans"/>
              </a:rPr>
              <a:t>/Key Takeaways</a:t>
            </a:r>
          </a:p>
        </p:txBody>
      </p:sp>
      <p:sp>
        <p:nvSpPr>
          <p:cNvPr name="TextBox 5" id="5"/>
          <p:cNvSpPr txBox="true"/>
          <p:nvPr/>
        </p:nvSpPr>
        <p:spPr>
          <a:xfrm rot="0">
            <a:off x="1801872" y="4016502"/>
            <a:ext cx="14501084" cy="5241798"/>
          </a:xfrm>
          <a:prstGeom prst="rect">
            <a:avLst/>
          </a:prstGeom>
        </p:spPr>
        <p:txBody>
          <a:bodyPr anchor="t" rtlCol="false" tIns="0" lIns="0" bIns="0" rIns="0">
            <a:spAutoFit/>
          </a:bodyPr>
          <a:lstStyle/>
          <a:p>
            <a:pPr algn="l">
              <a:lnSpc>
                <a:spcPts val="3456"/>
              </a:lnSpc>
            </a:pPr>
            <a:r>
              <a:rPr lang="en-US" sz="2400">
                <a:solidFill>
                  <a:srgbClr val="1D2637"/>
                </a:solidFill>
                <a:latin typeface="Alibaba Sans"/>
                <a:ea typeface="Alibaba Sans"/>
                <a:cs typeface="Alibaba Sans"/>
                <a:sym typeface="Alibaba Sans"/>
              </a:rPr>
              <a:t>Airline customer satisfaction reviews seem to suffer from </a:t>
            </a:r>
            <a:r>
              <a:rPr lang="en-US" sz="2400" b="true">
                <a:solidFill>
                  <a:srgbClr val="1D2637"/>
                </a:solidFill>
                <a:latin typeface="Alibaba Sans Bold"/>
                <a:ea typeface="Alibaba Sans Bold"/>
                <a:cs typeface="Alibaba Sans Bold"/>
                <a:sym typeface="Alibaba Sans Bold"/>
              </a:rPr>
              <a:t>self-selection bias</a:t>
            </a:r>
            <a:r>
              <a:rPr lang="en-US" sz="2400">
                <a:solidFill>
                  <a:srgbClr val="1D2637"/>
                </a:solidFill>
                <a:latin typeface="Alibaba Sans"/>
                <a:ea typeface="Alibaba Sans"/>
                <a:cs typeface="Alibaba Sans"/>
                <a:sym typeface="Alibaba Sans"/>
              </a:rPr>
              <a:t>. Distributions of reviews should be viewed through this lens to avoid over-correction in services provided by airlines.</a:t>
            </a:r>
          </a:p>
          <a:p>
            <a:pPr algn="l" marL="518160" indent="-259080" lvl="1">
              <a:lnSpc>
                <a:spcPts val="3456"/>
              </a:lnSpc>
              <a:buFont typeface="Arial"/>
              <a:buChar char="•"/>
            </a:pPr>
            <a:r>
              <a:rPr lang="en-US" sz="2400">
                <a:solidFill>
                  <a:srgbClr val="1D2637"/>
                </a:solidFill>
                <a:latin typeface="Alibaba Sans"/>
                <a:ea typeface="Alibaba Sans"/>
                <a:cs typeface="Alibaba Sans"/>
                <a:sym typeface="Alibaba Sans"/>
              </a:rPr>
              <a:t>Leisure travelers (86%) dominate; comfort and entertainment matter more than business amenities.</a:t>
            </a:r>
          </a:p>
          <a:p>
            <a:pPr algn="l" marL="518160" indent="-259080" lvl="1">
              <a:lnSpc>
                <a:spcPts val="3456"/>
              </a:lnSpc>
              <a:buFont typeface="Arial"/>
              <a:buChar char="•"/>
            </a:pPr>
            <a:r>
              <a:rPr lang="en-US" sz="2400">
                <a:solidFill>
                  <a:srgbClr val="1D2637"/>
                </a:solidFill>
                <a:latin typeface="Alibaba Sans"/>
                <a:ea typeface="Alibaba Sans"/>
                <a:cs typeface="Alibaba Sans"/>
                <a:sym typeface="Alibaba Sans"/>
              </a:rPr>
              <a:t>P</a:t>
            </a:r>
            <a:r>
              <a:rPr lang="en-US" sz="2400">
                <a:solidFill>
                  <a:srgbClr val="1D2637"/>
                </a:solidFill>
                <a:latin typeface="Alibaba Sans"/>
                <a:ea typeface="Alibaba Sans"/>
                <a:cs typeface="Alibaba Sans"/>
                <a:sym typeface="Alibaba Sans"/>
              </a:rPr>
              <a:t>ain points: Wi-Fi, entertainment, and baggage handling; strength: cabin staff service.</a:t>
            </a:r>
          </a:p>
          <a:p>
            <a:pPr algn="l" marL="518160" indent="-259080" lvl="1">
              <a:lnSpc>
                <a:spcPts val="3456"/>
              </a:lnSpc>
              <a:buFont typeface="Arial"/>
              <a:buChar char="•"/>
            </a:pPr>
            <a:r>
              <a:rPr lang="en-US" sz="2400">
                <a:solidFill>
                  <a:srgbClr val="1D2637"/>
                </a:solidFill>
                <a:latin typeface="Alibaba Sans"/>
                <a:ea typeface="Alibaba Sans"/>
                <a:cs typeface="Alibaba Sans"/>
                <a:sym typeface="Alibaba Sans"/>
              </a:rPr>
              <a:t>Top complaints: flight problems, baggage issues, and poor customer service (esp. American, United, Spirit).</a:t>
            </a:r>
          </a:p>
          <a:p>
            <a:pPr algn="l" marL="518160" indent="-259080" lvl="1">
              <a:lnSpc>
                <a:spcPts val="3456"/>
              </a:lnSpc>
              <a:buFont typeface="Arial"/>
              <a:buChar char="•"/>
            </a:pPr>
            <a:r>
              <a:rPr lang="en-US" sz="2400">
                <a:solidFill>
                  <a:srgbClr val="1D2637"/>
                </a:solidFill>
                <a:latin typeface="Alibaba Sans"/>
                <a:ea typeface="Alibaba Sans"/>
                <a:cs typeface="Alibaba Sans"/>
                <a:sym typeface="Alibaba Sans"/>
              </a:rPr>
              <a:t>Data gaps: limited cohesion and self-reported bias from airline datasets — to be addressed in final phase.</a:t>
            </a:r>
          </a:p>
          <a:p>
            <a:pPr algn="l" marL="518160" indent="-259080" lvl="1">
              <a:lnSpc>
                <a:spcPts val="3456"/>
              </a:lnSpc>
              <a:buFont typeface="Arial"/>
              <a:buChar char="•"/>
            </a:pPr>
            <a:r>
              <a:rPr lang="en-US" sz="2400">
                <a:solidFill>
                  <a:srgbClr val="1D2637"/>
                </a:solidFill>
                <a:latin typeface="Alibaba Sans"/>
                <a:ea typeface="Alibaba Sans"/>
                <a:cs typeface="Alibaba Sans"/>
                <a:sym typeface="Alibaba Sans"/>
              </a:rPr>
              <a:t>Next steps: Improve efficiency at delay-heavy airports, enhance passenger experience, tailor by traveler type, and benchmark leaders (Hawaiian &amp; Delta).</a:t>
            </a:r>
          </a:p>
          <a:p>
            <a:pPr algn="l">
              <a:lnSpc>
                <a:spcPts val="3456"/>
              </a:lnSpc>
            </a:pPr>
          </a:p>
        </p:txBody>
      </p:sp>
      <p:sp>
        <p:nvSpPr>
          <p:cNvPr name="Freeform 6" id="6"/>
          <p:cNvSpPr/>
          <p:nvPr/>
        </p:nvSpPr>
        <p:spPr>
          <a:xfrm flipH="false" flipV="false" rot="2700000">
            <a:off x="16413632" y="626514"/>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7" id="7"/>
          <p:cNvSpPr/>
          <p:nvPr/>
        </p:nvSpPr>
        <p:spPr>
          <a:xfrm flipV="true">
            <a:off x="349926" y="893710"/>
            <a:ext cx="15921036" cy="0"/>
          </a:xfrm>
          <a:prstGeom prst="line">
            <a:avLst/>
          </a:prstGeom>
          <a:ln cap="rnd" w="9525">
            <a:solidFill>
              <a:srgbClr val="000000"/>
            </a:solidFill>
            <a:prstDash val="solid"/>
            <a:headEnd type="none" len="sm" w="sm"/>
            <a:tailEnd type="none" len="sm" w="sm"/>
          </a:ln>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descr="图片包含 天空, 户外, 多云, 云彩  描述已自动生成"/>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2"/>
              <a:stretch>
                <a:fillRect l="0" t="0" r="-13" b="-18518"/>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gradFill rotWithShape="true">
              <a:gsLst>
                <a:gs pos="21000">
                  <a:srgbClr val="E07400">
                    <a:alpha val="80000"/>
                  </a:srgbClr>
                </a:gs>
                <a:gs pos="100000">
                  <a:srgbClr val="E07400">
                    <a:alpha val="30000"/>
                  </a:srgbClr>
                </a:gs>
              </a:gsLst>
              <a:lin ang="17961465"/>
            </a:gradFill>
          </p:spPr>
        </p:sp>
      </p:grpSp>
      <p:grpSp>
        <p:nvGrpSpPr>
          <p:cNvPr name="Group 6" id="6"/>
          <p:cNvGrpSpPr/>
          <p:nvPr/>
        </p:nvGrpSpPr>
        <p:grpSpPr>
          <a:xfrm rot="0">
            <a:off x="-1281067" y="0"/>
            <a:ext cx="11315700" cy="10287000"/>
            <a:chOff x="0" y="0"/>
            <a:chExt cx="15087600" cy="13716000"/>
          </a:xfrm>
        </p:grpSpPr>
        <p:sp>
          <p:nvSpPr>
            <p:cNvPr name="Freeform 7" id="7" descr="图片包含 人员, 男士, 户外, 美食  描述已自动生成"/>
            <p:cNvSpPr/>
            <p:nvPr/>
          </p:nvSpPr>
          <p:spPr>
            <a:xfrm flipH="false" flipV="false" rot="0">
              <a:off x="0" y="0"/>
              <a:ext cx="15087600" cy="13716000"/>
            </a:xfrm>
            <a:custGeom>
              <a:avLst/>
              <a:gdLst/>
              <a:ahLst/>
              <a:cxnLst/>
              <a:rect r="r" b="b" t="t" l="l"/>
              <a:pathLst>
                <a:path h="13716000" w="15087600">
                  <a:moveTo>
                    <a:pt x="0" y="0"/>
                  </a:moveTo>
                  <a:lnTo>
                    <a:pt x="15087600" y="0"/>
                  </a:lnTo>
                  <a:lnTo>
                    <a:pt x="15087600" y="13716000"/>
                  </a:lnTo>
                  <a:lnTo>
                    <a:pt x="0" y="13716000"/>
                  </a:lnTo>
                  <a:lnTo>
                    <a:pt x="0" y="0"/>
                  </a:lnTo>
                  <a:close/>
                </a:path>
              </a:pathLst>
            </a:custGeom>
            <a:blipFill>
              <a:blip r:embed="rId3"/>
              <a:stretch>
                <a:fillRect l="-13201" t="0" r="-23162" b="0"/>
              </a:stretch>
            </a:blipFill>
          </p:spPr>
        </p:sp>
      </p:grpSp>
      <p:grpSp>
        <p:nvGrpSpPr>
          <p:cNvPr name="Group 8" id="8"/>
          <p:cNvGrpSpPr/>
          <p:nvPr/>
        </p:nvGrpSpPr>
        <p:grpSpPr>
          <a:xfrm rot="0">
            <a:off x="-160695" y="0"/>
            <a:ext cx="11658486" cy="10287000"/>
            <a:chOff x="0" y="0"/>
            <a:chExt cx="15544648" cy="13716000"/>
          </a:xfrm>
        </p:grpSpPr>
        <p:sp>
          <p:nvSpPr>
            <p:cNvPr name="Freeform 9" id="9"/>
            <p:cNvSpPr/>
            <p:nvPr/>
          </p:nvSpPr>
          <p:spPr>
            <a:xfrm flipH="false" flipV="false" rot="0">
              <a:off x="0" y="0"/>
              <a:ext cx="15544648" cy="13716000"/>
            </a:xfrm>
            <a:custGeom>
              <a:avLst/>
              <a:gdLst/>
              <a:ahLst/>
              <a:cxnLst/>
              <a:rect r="r" b="b" t="t" l="l"/>
              <a:pathLst>
                <a:path h="13716000" w="15544648">
                  <a:moveTo>
                    <a:pt x="0" y="13716000"/>
                  </a:moveTo>
                  <a:lnTo>
                    <a:pt x="4605691" y="0"/>
                  </a:lnTo>
                  <a:lnTo>
                    <a:pt x="15544648" y="0"/>
                  </a:lnTo>
                  <a:lnTo>
                    <a:pt x="10938957" y="13716000"/>
                  </a:lnTo>
                  <a:close/>
                </a:path>
              </a:pathLst>
            </a:custGeom>
            <a:gradFill rotWithShape="true">
              <a:gsLst>
                <a:gs pos="21000">
                  <a:srgbClr val="1D2637">
                    <a:alpha val="100000"/>
                  </a:srgbClr>
                </a:gs>
                <a:gs pos="100000">
                  <a:srgbClr val="1D2637">
                    <a:alpha val="75000"/>
                  </a:srgbClr>
                </a:gs>
              </a:gsLst>
              <a:lin ang="18736421"/>
            </a:gradFill>
          </p:spPr>
        </p:sp>
      </p:grpSp>
      <p:sp>
        <p:nvSpPr>
          <p:cNvPr name="TextBox 10" id="10"/>
          <p:cNvSpPr txBox="true"/>
          <p:nvPr/>
        </p:nvSpPr>
        <p:spPr>
          <a:xfrm rot="0">
            <a:off x="8081887" y="1748552"/>
            <a:ext cx="1707542" cy="2628900"/>
          </a:xfrm>
          <a:prstGeom prst="rect">
            <a:avLst/>
          </a:prstGeom>
        </p:spPr>
        <p:txBody>
          <a:bodyPr anchor="t" rtlCol="false" tIns="0" lIns="0" bIns="0" rIns="0">
            <a:spAutoFit/>
          </a:bodyPr>
          <a:lstStyle/>
          <a:p>
            <a:pPr algn="l">
              <a:lnSpc>
                <a:spcPts val="20700"/>
              </a:lnSpc>
            </a:pPr>
            <a:r>
              <a:rPr lang="en-US" sz="17250" spc="899">
                <a:solidFill>
                  <a:srgbClr val="FFFFFF"/>
                </a:solidFill>
                <a:latin typeface="Alibaba Sans"/>
                <a:ea typeface="Alibaba Sans"/>
                <a:cs typeface="Alibaba Sans"/>
                <a:sym typeface="Alibaba Sans"/>
              </a:rPr>
              <a:t>A</a:t>
            </a:r>
          </a:p>
        </p:txBody>
      </p:sp>
      <p:sp>
        <p:nvSpPr>
          <p:cNvPr name="TextBox 11" id="11"/>
          <p:cNvSpPr txBox="true"/>
          <p:nvPr/>
        </p:nvSpPr>
        <p:spPr>
          <a:xfrm rot="0">
            <a:off x="5453909" y="4615815"/>
            <a:ext cx="2989141" cy="2628900"/>
          </a:xfrm>
          <a:prstGeom prst="rect">
            <a:avLst/>
          </a:prstGeom>
        </p:spPr>
        <p:txBody>
          <a:bodyPr anchor="t" rtlCol="false" tIns="0" lIns="0" bIns="0" rIns="0">
            <a:spAutoFit/>
          </a:bodyPr>
          <a:lstStyle/>
          <a:p>
            <a:pPr algn="l">
              <a:lnSpc>
                <a:spcPts val="20700"/>
              </a:lnSpc>
            </a:pPr>
            <a:r>
              <a:rPr lang="en-US" sz="17250" spc="899">
                <a:solidFill>
                  <a:srgbClr val="FFFFFF"/>
                </a:solidFill>
                <a:latin typeface="Alibaba Sans"/>
                <a:ea typeface="Alibaba Sans"/>
                <a:cs typeface="Alibaba Sans"/>
                <a:sym typeface="Alibaba Sans"/>
              </a:rPr>
              <a:t>TH</a:t>
            </a:r>
          </a:p>
        </p:txBody>
      </p:sp>
      <p:grpSp>
        <p:nvGrpSpPr>
          <p:cNvPr name="Group 12" id="12"/>
          <p:cNvGrpSpPr/>
          <p:nvPr/>
        </p:nvGrpSpPr>
        <p:grpSpPr>
          <a:xfrm rot="0">
            <a:off x="2017188" y="1909395"/>
            <a:ext cx="13378532" cy="4020870"/>
            <a:chOff x="0" y="0"/>
            <a:chExt cx="17030700" cy="5118516"/>
          </a:xfrm>
        </p:grpSpPr>
        <p:sp>
          <p:nvSpPr>
            <p:cNvPr name="Freeform 13" id="13" descr="图片包含 动物, 放飞, 户外  描述已自动生成"/>
            <p:cNvSpPr/>
            <p:nvPr/>
          </p:nvSpPr>
          <p:spPr>
            <a:xfrm flipH="false" flipV="false" rot="0">
              <a:off x="0" y="0"/>
              <a:ext cx="17030700" cy="5118481"/>
            </a:xfrm>
            <a:custGeom>
              <a:avLst/>
              <a:gdLst/>
              <a:ahLst/>
              <a:cxnLst/>
              <a:rect r="r" b="b" t="t" l="l"/>
              <a:pathLst>
                <a:path h="5118481" w="17030700">
                  <a:moveTo>
                    <a:pt x="0" y="0"/>
                  </a:moveTo>
                  <a:lnTo>
                    <a:pt x="17030700" y="0"/>
                  </a:lnTo>
                  <a:lnTo>
                    <a:pt x="17030700" y="5118481"/>
                  </a:lnTo>
                  <a:lnTo>
                    <a:pt x="0" y="5118481"/>
                  </a:lnTo>
                  <a:lnTo>
                    <a:pt x="0" y="0"/>
                  </a:lnTo>
                  <a:close/>
                </a:path>
              </a:pathLst>
            </a:custGeom>
            <a:blipFill>
              <a:blip r:embed="rId4">
                <a:alphaModFix amt="95000"/>
              </a:blip>
              <a:stretch>
                <a:fillRect l="-21860" t="-115755" r="-25697" b="-111514"/>
              </a:stretch>
            </a:blipFill>
          </p:spPr>
        </p:sp>
      </p:grpSp>
      <p:sp>
        <p:nvSpPr>
          <p:cNvPr name="TextBox 14" id="14"/>
          <p:cNvSpPr txBox="true"/>
          <p:nvPr/>
        </p:nvSpPr>
        <p:spPr>
          <a:xfrm rot="0">
            <a:off x="4758463" y="1748552"/>
            <a:ext cx="3323424" cy="2628900"/>
          </a:xfrm>
          <a:prstGeom prst="rect">
            <a:avLst/>
          </a:prstGeom>
        </p:spPr>
        <p:txBody>
          <a:bodyPr anchor="t" rtlCol="false" tIns="0" lIns="0" bIns="0" rIns="0">
            <a:spAutoFit/>
          </a:bodyPr>
          <a:lstStyle/>
          <a:p>
            <a:pPr algn="l">
              <a:lnSpc>
                <a:spcPts val="20700"/>
              </a:lnSpc>
            </a:pPr>
            <a:r>
              <a:rPr lang="en-US" sz="17250" spc="899">
                <a:solidFill>
                  <a:srgbClr val="FFFFFF"/>
                </a:solidFill>
                <a:latin typeface="Alibaba Sans"/>
                <a:ea typeface="Alibaba Sans"/>
                <a:cs typeface="Alibaba Sans"/>
                <a:sym typeface="Alibaba Sans"/>
              </a:rPr>
              <a:t>Q&amp;</a:t>
            </a:r>
          </a:p>
        </p:txBody>
      </p:sp>
      <p:sp>
        <p:nvSpPr>
          <p:cNvPr name="TextBox 15" id="15"/>
          <p:cNvSpPr txBox="true"/>
          <p:nvPr/>
        </p:nvSpPr>
        <p:spPr>
          <a:xfrm rot="0">
            <a:off x="8451488" y="4615815"/>
            <a:ext cx="5743803" cy="4642485"/>
          </a:xfrm>
          <a:prstGeom prst="rect">
            <a:avLst/>
          </a:prstGeom>
        </p:spPr>
        <p:txBody>
          <a:bodyPr anchor="t" rtlCol="false" tIns="0" lIns="0" bIns="0" rIns="0">
            <a:spAutoFit/>
          </a:bodyPr>
          <a:lstStyle/>
          <a:p>
            <a:pPr algn="l">
              <a:lnSpc>
                <a:spcPts val="20700"/>
              </a:lnSpc>
            </a:pPr>
            <a:r>
              <a:rPr lang="en-US" sz="17250" spc="896">
                <a:solidFill>
                  <a:srgbClr val="FFFFFF"/>
                </a:solidFill>
                <a:latin typeface="Alibaba Sans"/>
                <a:ea typeface="Alibaba Sans"/>
                <a:cs typeface="Alibaba Sans"/>
                <a:sym typeface="Alibaba Sans"/>
              </a:rPr>
              <a:t>ANK</a:t>
            </a:r>
          </a:p>
          <a:p>
            <a:pPr algn="l">
              <a:lnSpc>
                <a:spcPts val="11040"/>
              </a:lnSpc>
            </a:pPr>
            <a:r>
              <a:rPr lang="en-US" sz="17250" spc="899">
                <a:solidFill>
                  <a:srgbClr val="FFFFFF"/>
                </a:solidFill>
                <a:latin typeface="Alibaba Sans"/>
                <a:ea typeface="Alibaba Sans"/>
                <a:cs typeface="Alibaba Sans"/>
                <a:sym typeface="Alibaba Sans"/>
              </a:rPr>
              <a:t>YOU</a:t>
            </a:r>
          </a:p>
        </p:txBody>
      </p:sp>
      <p:sp>
        <p:nvSpPr>
          <p:cNvPr name="Freeform 16" id="16"/>
          <p:cNvSpPr/>
          <p:nvPr/>
        </p:nvSpPr>
        <p:spPr>
          <a:xfrm flipH="false" flipV="false" rot="2700000">
            <a:off x="13550222" y="6791217"/>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7" id="17"/>
          <p:cNvSpPr/>
          <p:nvPr/>
        </p:nvSpPr>
        <p:spPr>
          <a:xfrm>
            <a:off x="7475265" y="7058413"/>
            <a:ext cx="5964280" cy="0"/>
          </a:xfrm>
          <a:prstGeom prst="line">
            <a:avLst/>
          </a:prstGeom>
          <a:ln cap="rnd" w="9525">
            <a:solidFill>
              <a:srgbClr val="000000"/>
            </a:solidFill>
            <a:prstDash val="solid"/>
            <a:headEnd type="none" len="sm" w="sm"/>
            <a:tailEnd type="none" len="sm" w="sm"/>
          </a:ln>
        </p:spPr>
      </p:sp>
      <p:grpSp>
        <p:nvGrpSpPr>
          <p:cNvPr name="Group 18" id="18"/>
          <p:cNvGrpSpPr/>
          <p:nvPr/>
        </p:nvGrpSpPr>
        <p:grpSpPr>
          <a:xfrm rot="-10800000">
            <a:off x="12012141" y="5631093"/>
            <a:ext cx="6767158" cy="4655907"/>
            <a:chOff x="0" y="0"/>
            <a:chExt cx="9022878" cy="6207876"/>
          </a:xfrm>
        </p:grpSpPr>
        <p:sp>
          <p:nvSpPr>
            <p:cNvPr name="Freeform 19" id="19"/>
            <p:cNvSpPr/>
            <p:nvPr/>
          </p:nvSpPr>
          <p:spPr>
            <a:xfrm flipH="false" flipV="false" rot="0">
              <a:off x="0" y="0"/>
              <a:ext cx="9022842" cy="6207887"/>
            </a:xfrm>
            <a:custGeom>
              <a:avLst/>
              <a:gdLst/>
              <a:ahLst/>
              <a:cxnLst/>
              <a:rect r="r" b="b" t="t" l="l"/>
              <a:pathLst>
                <a:path h="6207887" w="9022842">
                  <a:moveTo>
                    <a:pt x="0" y="0"/>
                  </a:moveTo>
                  <a:lnTo>
                    <a:pt x="9022842" y="0"/>
                  </a:lnTo>
                  <a:lnTo>
                    <a:pt x="9022842" y="6207887"/>
                  </a:lnTo>
                  <a:lnTo>
                    <a:pt x="0" y="6207887"/>
                  </a:lnTo>
                  <a:lnTo>
                    <a:pt x="0" y="0"/>
                  </a:lnTo>
                  <a:close/>
                </a:path>
              </a:pathLst>
            </a:custGeom>
            <a:blipFill>
              <a:blip r:embed="rId7">
                <a:alphaModFix amt="8999"/>
              </a:blip>
              <a:stretch>
                <a:fillRect l="0" t="-29812" r="0" b="0"/>
              </a:stretch>
            </a:blipFill>
          </p:spPr>
        </p:sp>
      </p:grpSp>
      <p:sp>
        <p:nvSpPr>
          <p:cNvPr name="TextBox 20" id="20"/>
          <p:cNvSpPr txBox="true"/>
          <p:nvPr/>
        </p:nvSpPr>
        <p:spPr>
          <a:xfrm rot="-5400000">
            <a:off x="14518160" y="4075914"/>
            <a:ext cx="6699741" cy="247650"/>
          </a:xfrm>
          <a:prstGeom prst="rect">
            <a:avLst/>
          </a:prstGeom>
        </p:spPr>
        <p:txBody>
          <a:bodyPr anchor="t" rtlCol="false" tIns="0" lIns="0" bIns="0" rIns="0">
            <a:spAutoFit/>
          </a:bodyPr>
          <a:lstStyle/>
          <a:p>
            <a:pPr algn="just">
              <a:lnSpc>
                <a:spcPts val="1980"/>
              </a:lnSpc>
            </a:pPr>
            <a:r>
              <a:rPr lang="en-US" sz="1650">
                <a:solidFill>
                  <a:srgbClr val="FFFFFF"/>
                </a:solidFill>
                <a:latin typeface="Alibaba Sans"/>
                <a:ea typeface="Alibaba Sans"/>
                <a:cs typeface="Alibaba Sans"/>
                <a:sym typeface="Alibaba Sans"/>
              </a:rPr>
              <a:t>TEAM 06</a:t>
            </a:r>
          </a:p>
        </p:txBody>
      </p:sp>
      <p:grpSp>
        <p:nvGrpSpPr>
          <p:cNvPr name="Group 21" id="21"/>
          <p:cNvGrpSpPr/>
          <p:nvPr/>
        </p:nvGrpSpPr>
        <p:grpSpPr>
          <a:xfrm rot="5400000">
            <a:off x="15048066" y="6723678"/>
            <a:ext cx="3183243" cy="2744175"/>
            <a:chOff x="0" y="0"/>
            <a:chExt cx="4244324" cy="3658900"/>
          </a:xfrm>
        </p:grpSpPr>
        <p:sp>
          <p:nvSpPr>
            <p:cNvPr name="Freeform 22" id="22"/>
            <p:cNvSpPr/>
            <p:nvPr/>
          </p:nvSpPr>
          <p:spPr>
            <a:xfrm flipH="false" flipV="false" rot="0">
              <a:off x="0" y="0"/>
              <a:ext cx="4244340" cy="3658870"/>
            </a:xfrm>
            <a:custGeom>
              <a:avLst/>
              <a:gdLst/>
              <a:ahLst/>
              <a:cxnLst/>
              <a:rect r="r" b="b" t="t" l="l"/>
              <a:pathLst>
                <a:path h="3658870" w="4244340">
                  <a:moveTo>
                    <a:pt x="4244340" y="3658870"/>
                  </a:moveTo>
                  <a:lnTo>
                    <a:pt x="2122170" y="0"/>
                  </a:lnTo>
                  <a:lnTo>
                    <a:pt x="0" y="3658870"/>
                  </a:lnTo>
                  <a:close/>
                </a:path>
              </a:pathLst>
            </a:custGeom>
            <a:gradFill rotWithShape="true">
              <a:gsLst>
                <a:gs pos="0">
                  <a:srgbClr val="FF8500">
                    <a:alpha val="50000"/>
                  </a:srgbClr>
                </a:gs>
                <a:gs pos="100000">
                  <a:srgbClr val="FF8500">
                    <a:alpha val="52000"/>
                  </a:srgbClr>
                </a:gs>
              </a:gsLst>
              <a:lin ang="13754184"/>
            </a:gradFill>
          </p:spPr>
        </p:sp>
      </p:grpSp>
      <p:grpSp>
        <p:nvGrpSpPr>
          <p:cNvPr name="Group 23" id="23"/>
          <p:cNvGrpSpPr/>
          <p:nvPr/>
        </p:nvGrpSpPr>
        <p:grpSpPr>
          <a:xfrm rot="5400000">
            <a:off x="13697307" y="6627357"/>
            <a:ext cx="3396825" cy="2928297"/>
            <a:chOff x="0" y="0"/>
            <a:chExt cx="4529100" cy="3904396"/>
          </a:xfrm>
        </p:grpSpPr>
        <p:sp>
          <p:nvSpPr>
            <p:cNvPr name="Freeform 24" id="24"/>
            <p:cNvSpPr/>
            <p:nvPr/>
          </p:nvSpPr>
          <p:spPr>
            <a:xfrm flipH="false" flipV="false" rot="0">
              <a:off x="0" y="0"/>
              <a:ext cx="4529074" cy="3904361"/>
            </a:xfrm>
            <a:custGeom>
              <a:avLst/>
              <a:gdLst/>
              <a:ahLst/>
              <a:cxnLst/>
              <a:rect r="r" b="b" t="t" l="l"/>
              <a:pathLst>
                <a:path h="3904361" w="4529074">
                  <a:moveTo>
                    <a:pt x="4529074" y="3904361"/>
                  </a:moveTo>
                  <a:lnTo>
                    <a:pt x="2264537" y="0"/>
                  </a:lnTo>
                  <a:lnTo>
                    <a:pt x="0" y="3904361"/>
                  </a:lnTo>
                  <a:close/>
                </a:path>
              </a:pathLst>
            </a:custGeom>
            <a:gradFill rotWithShape="true">
              <a:gsLst>
                <a:gs pos="0">
                  <a:srgbClr val="FF8500">
                    <a:alpha val="50000"/>
                  </a:srgbClr>
                </a:gs>
                <a:gs pos="100000">
                  <a:srgbClr val="FF8500">
                    <a:alpha val="34000"/>
                  </a:srgbClr>
                </a:gs>
              </a:gsLst>
              <a:lin ang="13754184"/>
            </a:gradFill>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48790" y="1636395"/>
            <a:ext cx="6238798" cy="1009650"/>
          </a:xfrm>
          <a:prstGeom prst="rect">
            <a:avLst/>
          </a:prstGeom>
        </p:spPr>
        <p:txBody>
          <a:bodyPr anchor="t" rtlCol="false" tIns="0" lIns="0" bIns="0" rIns="0">
            <a:spAutoFit/>
          </a:bodyPr>
          <a:lstStyle/>
          <a:p>
            <a:pPr algn="l">
              <a:lnSpc>
                <a:spcPts val="7920"/>
              </a:lnSpc>
            </a:pPr>
            <a:r>
              <a:rPr lang="en-US" sz="6600" b="true">
                <a:solidFill>
                  <a:srgbClr val="000000"/>
                </a:solidFill>
                <a:latin typeface="Alibaba Sans Bold"/>
                <a:ea typeface="Alibaba Sans Bold"/>
                <a:cs typeface="Alibaba Sans Bold"/>
                <a:sym typeface="Alibaba Sans Bold"/>
              </a:rPr>
              <a:t>INTRODUCTION</a:t>
            </a:r>
          </a:p>
        </p:txBody>
      </p:sp>
      <p:grpSp>
        <p:nvGrpSpPr>
          <p:cNvPr name="Group 3" id="3"/>
          <p:cNvGrpSpPr/>
          <p:nvPr/>
        </p:nvGrpSpPr>
        <p:grpSpPr>
          <a:xfrm rot="0">
            <a:off x="9008383" y="-118105"/>
            <a:ext cx="9766527" cy="10422731"/>
            <a:chOff x="0" y="0"/>
            <a:chExt cx="12438868" cy="13274624"/>
          </a:xfrm>
        </p:grpSpPr>
        <p:sp>
          <p:nvSpPr>
            <p:cNvPr name="Freeform 4" id="4" descr="图片包含 天空, 户外, 平面, 飞机  描述已自动生成"/>
            <p:cNvSpPr/>
            <p:nvPr/>
          </p:nvSpPr>
          <p:spPr>
            <a:xfrm flipH="false" flipV="false" rot="0">
              <a:off x="0" y="0"/>
              <a:ext cx="12438888" cy="13274675"/>
            </a:xfrm>
            <a:custGeom>
              <a:avLst/>
              <a:gdLst/>
              <a:ahLst/>
              <a:cxnLst/>
              <a:rect r="r" b="b" t="t" l="l"/>
              <a:pathLst>
                <a:path h="13274675" w="12438888">
                  <a:moveTo>
                    <a:pt x="0" y="0"/>
                  </a:moveTo>
                  <a:lnTo>
                    <a:pt x="12438888" y="0"/>
                  </a:lnTo>
                  <a:lnTo>
                    <a:pt x="12438888" y="13274675"/>
                  </a:lnTo>
                  <a:lnTo>
                    <a:pt x="0" y="13274675"/>
                  </a:lnTo>
                  <a:lnTo>
                    <a:pt x="0" y="0"/>
                  </a:lnTo>
                  <a:close/>
                </a:path>
              </a:pathLst>
            </a:custGeom>
            <a:blipFill>
              <a:blip r:embed="rId2">
                <a:alphaModFix amt="30000"/>
              </a:blip>
              <a:stretch>
                <a:fillRect l="-66049" t="-3324" r="0" b="0"/>
              </a:stretch>
            </a:blipFill>
          </p:spPr>
        </p:sp>
      </p:grpSp>
      <p:sp>
        <p:nvSpPr>
          <p:cNvPr name="AutoShape 5" id="5"/>
          <p:cNvSpPr/>
          <p:nvPr/>
        </p:nvSpPr>
        <p:spPr>
          <a:xfrm flipV="true">
            <a:off x="9811830" y="1388745"/>
            <a:ext cx="562270" cy="2679"/>
          </a:xfrm>
          <a:prstGeom prst="line">
            <a:avLst/>
          </a:prstGeom>
          <a:ln cap="rnd" w="28575">
            <a:solidFill>
              <a:srgbClr val="FE860E"/>
            </a:solidFill>
            <a:prstDash val="solid"/>
            <a:headEnd type="none" len="sm" w="sm"/>
            <a:tailEnd type="none" len="sm" w="sm"/>
          </a:ln>
        </p:spPr>
      </p:sp>
      <p:sp>
        <p:nvSpPr>
          <p:cNvPr name="TextBox 6" id="6"/>
          <p:cNvSpPr txBox="true"/>
          <p:nvPr/>
        </p:nvSpPr>
        <p:spPr>
          <a:xfrm rot="0">
            <a:off x="10575735" y="1119222"/>
            <a:ext cx="3578247" cy="409575"/>
          </a:xfrm>
          <a:prstGeom prst="rect">
            <a:avLst/>
          </a:prstGeom>
        </p:spPr>
        <p:txBody>
          <a:bodyPr anchor="t" rtlCol="false" tIns="0" lIns="0" bIns="0" rIns="0">
            <a:spAutoFit/>
          </a:bodyPr>
          <a:lstStyle/>
          <a:p>
            <a:pPr algn="l">
              <a:lnSpc>
                <a:spcPts val="3240"/>
              </a:lnSpc>
            </a:pPr>
            <a:r>
              <a:rPr lang="en-US" sz="2700" b="true">
                <a:solidFill>
                  <a:srgbClr val="1D2637"/>
                </a:solidFill>
                <a:latin typeface="Alibaba Sans Bold"/>
                <a:ea typeface="Alibaba Sans Bold"/>
                <a:cs typeface="Alibaba Sans Bold"/>
                <a:sym typeface="Alibaba Sans Bold"/>
              </a:rPr>
              <a:t>MOTIVATION</a:t>
            </a:r>
          </a:p>
        </p:txBody>
      </p:sp>
      <p:sp>
        <p:nvSpPr>
          <p:cNvPr name="TextBox 7" id="7"/>
          <p:cNvSpPr txBox="true"/>
          <p:nvPr/>
        </p:nvSpPr>
        <p:spPr>
          <a:xfrm rot="0">
            <a:off x="10575735" y="1668666"/>
            <a:ext cx="6279912" cy="2838450"/>
          </a:xfrm>
          <a:prstGeom prst="rect">
            <a:avLst/>
          </a:prstGeom>
        </p:spPr>
        <p:txBody>
          <a:bodyPr anchor="t" rtlCol="false" tIns="0" lIns="0" bIns="0" rIns="0">
            <a:spAutoFit/>
          </a:bodyPr>
          <a:lstStyle/>
          <a:p>
            <a:pPr algn="l">
              <a:lnSpc>
                <a:spcPts val="2520"/>
              </a:lnSpc>
            </a:pPr>
            <a:r>
              <a:rPr lang="en-US" sz="2100">
                <a:solidFill>
                  <a:srgbClr val="1D2637"/>
                </a:solidFill>
                <a:latin typeface="Roboto"/>
                <a:ea typeface="Roboto"/>
                <a:cs typeface="Roboto"/>
                <a:sym typeface="Roboto"/>
              </a:rPr>
              <a:t>According to a report by JP M</a:t>
            </a:r>
            <a:r>
              <a:rPr lang="en-US" sz="2100">
                <a:solidFill>
                  <a:srgbClr val="1D2637"/>
                </a:solidFill>
                <a:latin typeface="Roboto"/>
                <a:ea typeface="Roboto"/>
                <a:cs typeface="Roboto"/>
                <a:sym typeface="Roboto"/>
              </a:rPr>
              <a:t>organ, the airline industry is all but certain to make gains in 2025, with both revenue and passenger numbers exceeding pre-pandemic numbers. As people that travel often by air, we wanted to examine the factors that go into customer satisfaction. By looking at consumer behaviors to services offered by airlines, we are looking to understand how different customers shape their expectations of travel experiences.</a:t>
            </a:r>
          </a:p>
        </p:txBody>
      </p:sp>
      <p:sp>
        <p:nvSpPr>
          <p:cNvPr name="AutoShape 8" id="8"/>
          <p:cNvSpPr/>
          <p:nvPr/>
        </p:nvSpPr>
        <p:spPr>
          <a:xfrm flipV="true">
            <a:off x="9569654" y="6386513"/>
            <a:ext cx="594108" cy="2679"/>
          </a:xfrm>
          <a:prstGeom prst="line">
            <a:avLst/>
          </a:prstGeom>
          <a:ln cap="rnd" w="28575">
            <a:solidFill>
              <a:srgbClr val="FE860E"/>
            </a:solidFill>
            <a:prstDash val="solid"/>
            <a:headEnd type="none" len="sm" w="sm"/>
            <a:tailEnd type="none" len="sm" w="sm"/>
          </a:ln>
        </p:spPr>
      </p:sp>
      <p:sp>
        <p:nvSpPr>
          <p:cNvPr name="TextBox 9" id="9"/>
          <p:cNvSpPr txBox="true"/>
          <p:nvPr/>
        </p:nvSpPr>
        <p:spPr>
          <a:xfrm rot="0">
            <a:off x="10486255" y="6181725"/>
            <a:ext cx="3578247" cy="409575"/>
          </a:xfrm>
          <a:prstGeom prst="rect">
            <a:avLst/>
          </a:prstGeom>
        </p:spPr>
        <p:txBody>
          <a:bodyPr anchor="t" rtlCol="false" tIns="0" lIns="0" bIns="0" rIns="0">
            <a:spAutoFit/>
          </a:bodyPr>
          <a:lstStyle/>
          <a:p>
            <a:pPr algn="l">
              <a:lnSpc>
                <a:spcPts val="3240"/>
              </a:lnSpc>
            </a:pPr>
            <a:r>
              <a:rPr lang="en-US" sz="2700" b="true">
                <a:solidFill>
                  <a:srgbClr val="1D2637"/>
                </a:solidFill>
                <a:latin typeface="Alibaba Sans Bold"/>
                <a:ea typeface="Alibaba Sans Bold"/>
                <a:cs typeface="Alibaba Sans Bold"/>
                <a:sym typeface="Alibaba Sans Bold"/>
              </a:rPr>
              <a:t>DATA SOURCE</a:t>
            </a:r>
          </a:p>
        </p:txBody>
      </p:sp>
      <p:sp>
        <p:nvSpPr>
          <p:cNvPr name="TextBox 10" id="10"/>
          <p:cNvSpPr txBox="true"/>
          <p:nvPr/>
        </p:nvSpPr>
        <p:spPr>
          <a:xfrm rot="0">
            <a:off x="10486255" y="6734175"/>
            <a:ext cx="6956437" cy="2838450"/>
          </a:xfrm>
          <a:prstGeom prst="rect">
            <a:avLst/>
          </a:prstGeom>
        </p:spPr>
        <p:txBody>
          <a:bodyPr anchor="t" rtlCol="false" tIns="0" lIns="0" bIns="0" rIns="0">
            <a:spAutoFit/>
          </a:bodyPr>
          <a:lstStyle/>
          <a:p>
            <a:pPr algn="l">
              <a:lnSpc>
                <a:spcPts val="2520"/>
              </a:lnSpc>
            </a:pPr>
            <a:r>
              <a:rPr lang="en-US" sz="2100" b="true">
                <a:solidFill>
                  <a:srgbClr val="1D2637"/>
                </a:solidFill>
                <a:latin typeface="Roboto Bold"/>
                <a:ea typeface="Roboto Bold"/>
                <a:cs typeface="Roboto Bold"/>
                <a:sym typeface="Roboto Bold"/>
              </a:rPr>
              <a:t>US Department of Transp</a:t>
            </a:r>
            <a:r>
              <a:rPr lang="en-US" sz="2100" b="true">
                <a:solidFill>
                  <a:srgbClr val="1D2637"/>
                </a:solidFill>
                <a:latin typeface="Roboto Bold"/>
                <a:ea typeface="Roboto Bold"/>
                <a:cs typeface="Roboto Bold"/>
                <a:sym typeface="Roboto Bold"/>
              </a:rPr>
              <a:t>ortation</a:t>
            </a:r>
            <a:r>
              <a:rPr lang="en-US" sz="2100">
                <a:solidFill>
                  <a:srgbClr val="1D2637"/>
                </a:solidFill>
                <a:latin typeface="Roboto"/>
                <a:ea typeface="Roboto"/>
                <a:cs typeface="Roboto"/>
                <a:sym typeface="Roboto"/>
              </a:rPr>
              <a:t>: Air Travel Consumer Reports published monthly by US DoT on commercial airline flight delays, mishandled baggage, oversales, consumer complaints, etc. in pdf format (</a:t>
            </a:r>
            <a:r>
              <a:rPr lang="en-US" sz="2100" u="sng">
                <a:solidFill>
                  <a:srgbClr val="1D2637"/>
                </a:solidFill>
                <a:latin typeface="Roboto"/>
                <a:ea typeface="Roboto"/>
                <a:cs typeface="Roboto"/>
                <a:sym typeface="Roboto"/>
                <a:hlinkClick r:id="rId3" tooltip="https://www.google.com/url?q=https%3A%2F%2Fwww.transportation.gov%2Fairconsumer%2Fair-travel-consumer-report-archive"/>
              </a:rPr>
              <a:t>link</a:t>
            </a:r>
            <a:r>
              <a:rPr lang="en-US" sz="2100">
                <a:solidFill>
                  <a:srgbClr val="1D2637"/>
                </a:solidFill>
                <a:latin typeface="Roboto"/>
                <a:ea typeface="Roboto"/>
                <a:cs typeface="Roboto"/>
                <a:sym typeface="Roboto"/>
              </a:rPr>
              <a:t>)</a:t>
            </a:r>
          </a:p>
          <a:p>
            <a:pPr algn="l">
              <a:lnSpc>
                <a:spcPts val="2520"/>
              </a:lnSpc>
            </a:pPr>
          </a:p>
          <a:p>
            <a:pPr algn="l">
              <a:lnSpc>
                <a:spcPts val="2520"/>
              </a:lnSpc>
            </a:pPr>
            <a:r>
              <a:rPr lang="en-US" sz="2100" b="true">
                <a:solidFill>
                  <a:srgbClr val="1D2637"/>
                </a:solidFill>
                <a:latin typeface="Roboto Bold"/>
                <a:ea typeface="Roboto Bold"/>
                <a:cs typeface="Roboto Bold"/>
                <a:sym typeface="Roboto Bold"/>
              </a:rPr>
              <a:t>Skytrax: </a:t>
            </a:r>
            <a:r>
              <a:rPr lang="en-US" sz="2100">
                <a:solidFill>
                  <a:srgbClr val="1D2637"/>
                </a:solidFill>
                <a:latin typeface="Roboto"/>
                <a:ea typeface="Roboto"/>
                <a:cs typeface="Roboto"/>
                <a:sym typeface="Roboto"/>
              </a:rPr>
              <a:t>Contains data on reviews of various airlines,  includes full review statements and also details different satisfaction factor ratings. (</a:t>
            </a:r>
            <a:r>
              <a:rPr lang="en-US" sz="2100" u="sng">
                <a:solidFill>
                  <a:srgbClr val="1D2637"/>
                </a:solidFill>
                <a:latin typeface="Roboto"/>
                <a:ea typeface="Roboto"/>
                <a:cs typeface="Roboto"/>
                <a:sym typeface="Roboto"/>
                <a:hlinkClick r:id="rId4" tooltip="https://www.airlinequality.com/review-pages/a-z-airline-reviews/"/>
              </a:rPr>
              <a:t>link</a:t>
            </a:r>
            <a:r>
              <a:rPr lang="en-US" sz="2100">
                <a:solidFill>
                  <a:srgbClr val="1D2637"/>
                </a:solidFill>
                <a:latin typeface="Roboto"/>
                <a:ea typeface="Roboto"/>
                <a:cs typeface="Roboto"/>
                <a:sym typeface="Roboto"/>
              </a:rPr>
              <a:t>)</a:t>
            </a:r>
          </a:p>
          <a:p>
            <a:pPr algn="l">
              <a:lnSpc>
                <a:spcPts val="2520"/>
              </a:lnSpc>
            </a:pPr>
          </a:p>
        </p:txBody>
      </p:sp>
      <p:sp>
        <p:nvSpPr>
          <p:cNvPr name="TextBox 11" id="11"/>
          <p:cNvSpPr txBox="true"/>
          <p:nvPr/>
        </p:nvSpPr>
        <p:spPr>
          <a:xfrm rot="0">
            <a:off x="1748790" y="4311569"/>
            <a:ext cx="5569743" cy="3267075"/>
          </a:xfrm>
          <a:prstGeom prst="rect">
            <a:avLst/>
          </a:prstGeom>
        </p:spPr>
        <p:txBody>
          <a:bodyPr anchor="t" rtlCol="false" tIns="0" lIns="0" bIns="0" rIns="0">
            <a:spAutoFit/>
          </a:bodyPr>
          <a:lstStyle/>
          <a:p>
            <a:pPr algn="l">
              <a:lnSpc>
                <a:spcPts val="2879"/>
              </a:lnSpc>
            </a:pPr>
            <a:r>
              <a:rPr lang="en-US" sz="2399">
                <a:solidFill>
                  <a:srgbClr val="1D2637"/>
                </a:solidFill>
                <a:latin typeface="Roboto"/>
                <a:ea typeface="Roboto"/>
                <a:cs typeface="Roboto"/>
                <a:sym typeface="Roboto"/>
              </a:rPr>
              <a:t>This project aims to evaluate the </a:t>
            </a:r>
            <a:r>
              <a:rPr lang="en-US" sz="2399" b="true">
                <a:solidFill>
                  <a:srgbClr val="1D2637"/>
                </a:solidFill>
                <a:latin typeface="Roboto Bold"/>
                <a:ea typeface="Roboto Bold"/>
                <a:cs typeface="Roboto Bold"/>
                <a:sym typeface="Roboto Bold"/>
              </a:rPr>
              <a:t>c</a:t>
            </a:r>
            <a:r>
              <a:rPr lang="en-US" sz="2399" b="true">
                <a:solidFill>
                  <a:srgbClr val="1D2637"/>
                </a:solidFill>
                <a:latin typeface="Roboto Bold"/>
                <a:ea typeface="Roboto Bold"/>
                <a:cs typeface="Roboto Bold"/>
                <a:sym typeface="Roboto Bold"/>
              </a:rPr>
              <a:t>ustomer satisfaction rates of airlines and their services</a:t>
            </a:r>
            <a:r>
              <a:rPr lang="en-US" sz="2399">
                <a:solidFill>
                  <a:srgbClr val="1D2637"/>
                </a:solidFill>
                <a:latin typeface="Roboto"/>
                <a:ea typeface="Roboto"/>
                <a:cs typeface="Roboto"/>
                <a:sym typeface="Roboto"/>
              </a:rPr>
              <a:t>, including but not limited to: delays, amenities, comfort, etc.</a:t>
            </a:r>
          </a:p>
          <a:p>
            <a:pPr algn="l">
              <a:lnSpc>
                <a:spcPts val="2879"/>
              </a:lnSpc>
            </a:pPr>
            <a:r>
              <a:rPr lang="en-US" sz="2399">
                <a:solidFill>
                  <a:srgbClr val="1D2637"/>
                </a:solidFill>
                <a:latin typeface="Roboto"/>
                <a:ea typeface="Roboto"/>
                <a:cs typeface="Roboto"/>
                <a:sym typeface="Roboto"/>
              </a:rPr>
              <a:t>We will also evaluate </a:t>
            </a:r>
            <a:r>
              <a:rPr lang="en-US" sz="2399" b="true">
                <a:solidFill>
                  <a:srgbClr val="1D2637"/>
                </a:solidFill>
                <a:latin typeface="Roboto Bold"/>
                <a:ea typeface="Roboto Bold"/>
                <a:cs typeface="Roboto Bold"/>
                <a:sym typeface="Roboto Bold"/>
              </a:rPr>
              <a:t>how different consumer demographics respond</a:t>
            </a:r>
            <a:r>
              <a:rPr lang="en-US" sz="2399">
                <a:solidFill>
                  <a:srgbClr val="1D2637"/>
                </a:solidFill>
                <a:latin typeface="Roboto"/>
                <a:ea typeface="Roboto"/>
                <a:cs typeface="Roboto"/>
                <a:sym typeface="Roboto"/>
              </a:rPr>
              <a:t> to loyalty programs, delays, and services provided by airlines.</a:t>
            </a:r>
          </a:p>
        </p:txBody>
      </p:sp>
      <p:sp>
        <p:nvSpPr>
          <p:cNvPr name="Freeform 12" id="12"/>
          <p:cNvSpPr/>
          <p:nvPr/>
        </p:nvSpPr>
        <p:spPr>
          <a:xfrm flipH="false" flipV="false" rot="2700000">
            <a:off x="761503" y="625443"/>
            <a:ext cx="534393" cy="534393"/>
          </a:xfrm>
          <a:custGeom>
            <a:avLst/>
            <a:gdLst/>
            <a:ahLst/>
            <a:cxnLst/>
            <a:rect r="r" b="b" t="t" l="l"/>
            <a:pathLst>
              <a:path h="534393" w="534393">
                <a:moveTo>
                  <a:pt x="0" y="0"/>
                </a:moveTo>
                <a:lnTo>
                  <a:pt x="534394" y="0"/>
                </a:lnTo>
                <a:lnTo>
                  <a:pt x="534394" y="534393"/>
                </a:lnTo>
                <a:lnTo>
                  <a:pt x="0" y="53439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3" id="13"/>
          <p:cNvSpPr/>
          <p:nvPr/>
        </p:nvSpPr>
        <p:spPr>
          <a:xfrm flipV="true">
            <a:off x="349926" y="892639"/>
            <a:ext cx="458935" cy="1071"/>
          </a:xfrm>
          <a:prstGeom prst="line">
            <a:avLst/>
          </a:prstGeom>
          <a:ln cap="rnd" w="9525">
            <a:solidFill>
              <a:srgbClr val="000000"/>
            </a:solidFill>
            <a:prstDash val="solid"/>
            <a:headEnd type="none" len="sm" w="sm"/>
            <a:tailEnd type="none" len="sm" w="sm"/>
          </a:ln>
        </p:spPr>
      </p:sp>
      <p:sp>
        <p:nvSpPr>
          <p:cNvPr name="TextBox 14" id="14"/>
          <p:cNvSpPr txBox="true"/>
          <p:nvPr/>
        </p:nvSpPr>
        <p:spPr>
          <a:xfrm rot="0">
            <a:off x="1888275" y="3640634"/>
            <a:ext cx="4036538" cy="409575"/>
          </a:xfrm>
          <a:prstGeom prst="rect">
            <a:avLst/>
          </a:prstGeom>
        </p:spPr>
        <p:txBody>
          <a:bodyPr anchor="t" rtlCol="false" tIns="0" lIns="0" bIns="0" rIns="0">
            <a:spAutoFit/>
          </a:bodyPr>
          <a:lstStyle/>
          <a:p>
            <a:pPr algn="l">
              <a:lnSpc>
                <a:spcPts val="3240"/>
              </a:lnSpc>
            </a:pPr>
            <a:r>
              <a:rPr lang="en-US" sz="2700" b="true">
                <a:solidFill>
                  <a:srgbClr val="1D2637"/>
                </a:solidFill>
                <a:latin typeface="Alibaba Sans Bold"/>
                <a:ea typeface="Alibaba Sans Bold"/>
                <a:cs typeface="Alibaba Sans Bold"/>
                <a:sym typeface="Alibaba Sans Bold"/>
              </a:rPr>
              <a:t>PROBLEM STATEMENT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329725" y="919572"/>
            <a:ext cx="3628548" cy="3240766"/>
            <a:chOff x="0" y="0"/>
            <a:chExt cx="3773720" cy="3370424"/>
          </a:xfrm>
        </p:grpSpPr>
        <p:sp>
          <p:nvSpPr>
            <p:cNvPr name="Freeform 3" id="3"/>
            <p:cNvSpPr/>
            <p:nvPr/>
          </p:nvSpPr>
          <p:spPr>
            <a:xfrm flipH="false" flipV="false" rot="0">
              <a:off x="0" y="0"/>
              <a:ext cx="3773678" cy="3370453"/>
            </a:xfrm>
            <a:custGeom>
              <a:avLst/>
              <a:gdLst/>
              <a:ahLst/>
              <a:cxnLst/>
              <a:rect r="r" b="b" t="t" l="l"/>
              <a:pathLst>
                <a:path h="3370453" w="3773678">
                  <a:moveTo>
                    <a:pt x="0" y="0"/>
                  </a:moveTo>
                  <a:lnTo>
                    <a:pt x="3773678" y="0"/>
                  </a:lnTo>
                  <a:lnTo>
                    <a:pt x="3773678" y="3370453"/>
                  </a:lnTo>
                  <a:lnTo>
                    <a:pt x="0" y="3370453"/>
                  </a:lnTo>
                  <a:lnTo>
                    <a:pt x="0" y="0"/>
                  </a:lnTo>
                  <a:close/>
                </a:path>
              </a:pathLst>
            </a:custGeom>
            <a:blipFill>
              <a:blip r:embed="rId2">
                <a:alphaModFix amt="40000"/>
              </a:blip>
              <a:stretch>
                <a:fillRect l="0" t="0" r="-1" b="0"/>
              </a:stretch>
            </a:blipFill>
          </p:spPr>
        </p:sp>
      </p:grpSp>
      <p:sp>
        <p:nvSpPr>
          <p:cNvPr name="Freeform 4" id="4"/>
          <p:cNvSpPr/>
          <p:nvPr/>
        </p:nvSpPr>
        <p:spPr>
          <a:xfrm flipH="false" flipV="false" rot="-2700000">
            <a:off x="6806844" y="1618985"/>
            <a:ext cx="269269" cy="269268"/>
          </a:xfrm>
          <a:custGeom>
            <a:avLst/>
            <a:gdLst/>
            <a:ahLst/>
            <a:cxnLst/>
            <a:rect r="r" b="b" t="t" l="l"/>
            <a:pathLst>
              <a:path h="269268" w="269269">
                <a:moveTo>
                  <a:pt x="0" y="0"/>
                </a:moveTo>
                <a:lnTo>
                  <a:pt x="269269" y="0"/>
                </a:lnTo>
                <a:lnTo>
                  <a:pt x="269269" y="269267"/>
                </a:lnTo>
                <a:lnTo>
                  <a:pt x="0" y="2692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5" id="5"/>
          <p:cNvSpPr/>
          <p:nvPr/>
        </p:nvSpPr>
        <p:spPr>
          <a:xfrm>
            <a:off x="4603191" y="3803960"/>
            <a:ext cx="4476851" cy="0"/>
          </a:xfrm>
          <a:prstGeom prst="line">
            <a:avLst/>
          </a:prstGeom>
          <a:ln cap="rnd" w="9525">
            <a:solidFill>
              <a:srgbClr val="000000"/>
            </a:solidFill>
            <a:prstDash val="solid"/>
            <a:headEnd type="none" len="sm" w="sm"/>
            <a:tailEnd type="none" len="sm" w="sm"/>
          </a:ln>
        </p:spPr>
      </p:sp>
      <p:sp>
        <p:nvSpPr>
          <p:cNvPr name="Freeform 6" id="6"/>
          <p:cNvSpPr/>
          <p:nvPr/>
        </p:nvSpPr>
        <p:spPr>
          <a:xfrm flipH="false" flipV="false" rot="-2700000">
            <a:off x="2268181" y="5667108"/>
            <a:ext cx="269269" cy="269268"/>
          </a:xfrm>
          <a:custGeom>
            <a:avLst/>
            <a:gdLst/>
            <a:ahLst/>
            <a:cxnLst/>
            <a:rect r="r" b="b" t="t" l="l"/>
            <a:pathLst>
              <a:path h="269268" w="269269">
                <a:moveTo>
                  <a:pt x="0" y="0"/>
                </a:moveTo>
                <a:lnTo>
                  <a:pt x="269269" y="0"/>
                </a:lnTo>
                <a:lnTo>
                  <a:pt x="269269" y="269268"/>
                </a:lnTo>
                <a:lnTo>
                  <a:pt x="0" y="2692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7" id="7"/>
          <p:cNvSpPr/>
          <p:nvPr/>
        </p:nvSpPr>
        <p:spPr>
          <a:xfrm>
            <a:off x="0" y="8092310"/>
            <a:ext cx="4603191" cy="0"/>
          </a:xfrm>
          <a:prstGeom prst="line">
            <a:avLst/>
          </a:prstGeom>
          <a:ln cap="rnd" w="9525">
            <a:solidFill>
              <a:srgbClr val="000000"/>
            </a:solidFill>
            <a:prstDash val="solid"/>
            <a:headEnd type="none" len="sm" w="sm"/>
            <a:tailEnd type="none" len="sm" w="sm"/>
          </a:ln>
        </p:spPr>
      </p:sp>
      <p:sp>
        <p:nvSpPr>
          <p:cNvPr name="Freeform 8" id="8"/>
          <p:cNvSpPr/>
          <p:nvPr/>
        </p:nvSpPr>
        <p:spPr>
          <a:xfrm flipH="false" flipV="false" rot="-2700000">
            <a:off x="11776470" y="2844028"/>
            <a:ext cx="343168" cy="343167"/>
          </a:xfrm>
          <a:custGeom>
            <a:avLst/>
            <a:gdLst/>
            <a:ahLst/>
            <a:cxnLst/>
            <a:rect r="r" b="b" t="t" l="l"/>
            <a:pathLst>
              <a:path h="343167" w="343168">
                <a:moveTo>
                  <a:pt x="0" y="0"/>
                </a:moveTo>
                <a:lnTo>
                  <a:pt x="343169" y="0"/>
                </a:lnTo>
                <a:lnTo>
                  <a:pt x="343169" y="343167"/>
                </a:lnTo>
                <a:lnTo>
                  <a:pt x="0" y="3431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2700000">
            <a:off x="15405090" y="4497958"/>
            <a:ext cx="343168" cy="343167"/>
          </a:xfrm>
          <a:custGeom>
            <a:avLst/>
            <a:gdLst/>
            <a:ahLst/>
            <a:cxnLst/>
            <a:rect r="r" b="b" t="t" l="l"/>
            <a:pathLst>
              <a:path h="343167" w="343168">
                <a:moveTo>
                  <a:pt x="0" y="0"/>
                </a:moveTo>
                <a:lnTo>
                  <a:pt x="343169" y="0"/>
                </a:lnTo>
                <a:lnTo>
                  <a:pt x="343169" y="343167"/>
                </a:lnTo>
                <a:lnTo>
                  <a:pt x="0" y="3431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0" id="10"/>
          <p:cNvSpPr/>
          <p:nvPr/>
        </p:nvSpPr>
        <p:spPr>
          <a:xfrm rot="-5393148">
            <a:off x="13524139" y="6851545"/>
            <a:ext cx="4106921" cy="0"/>
          </a:xfrm>
          <a:prstGeom prst="line">
            <a:avLst/>
          </a:prstGeom>
          <a:ln cap="rnd" w="9525">
            <a:solidFill>
              <a:srgbClr val="000000"/>
            </a:solidFill>
            <a:prstDash val="solid"/>
            <a:headEnd type="none" len="sm" w="sm"/>
            <a:tailEnd type="none" len="sm" w="sm"/>
          </a:ln>
        </p:spPr>
      </p:sp>
      <p:sp>
        <p:nvSpPr>
          <p:cNvPr name="TextBox 11" id="11"/>
          <p:cNvSpPr txBox="true"/>
          <p:nvPr/>
        </p:nvSpPr>
        <p:spPr>
          <a:xfrm rot="0">
            <a:off x="7164088" y="3813485"/>
            <a:ext cx="3831907" cy="776197"/>
          </a:xfrm>
          <a:prstGeom prst="rect">
            <a:avLst/>
          </a:prstGeom>
        </p:spPr>
        <p:txBody>
          <a:bodyPr anchor="t" rtlCol="false" tIns="0" lIns="0" bIns="0" rIns="0">
            <a:spAutoFit/>
          </a:bodyPr>
          <a:lstStyle/>
          <a:p>
            <a:pPr algn="ctr">
              <a:lnSpc>
                <a:spcPts val="5759"/>
              </a:lnSpc>
            </a:pPr>
            <a:r>
              <a:rPr lang="en-US" sz="4800" b="true">
                <a:solidFill>
                  <a:srgbClr val="FE860E"/>
                </a:solidFill>
                <a:latin typeface="Alibaba Sans Bold"/>
                <a:ea typeface="Alibaba Sans Bold"/>
                <a:cs typeface="Alibaba Sans Bold"/>
                <a:sym typeface="Alibaba Sans Bold"/>
              </a:rPr>
              <a:t>PART    ONE</a:t>
            </a:r>
          </a:p>
        </p:txBody>
      </p:sp>
      <p:sp>
        <p:nvSpPr>
          <p:cNvPr name="AutoShape 12" id="12"/>
          <p:cNvSpPr/>
          <p:nvPr/>
        </p:nvSpPr>
        <p:spPr>
          <a:xfrm>
            <a:off x="6915622" y="4599207"/>
            <a:ext cx="4328840" cy="0"/>
          </a:xfrm>
          <a:prstGeom prst="line">
            <a:avLst/>
          </a:prstGeom>
          <a:ln cap="rnd" w="47625">
            <a:solidFill>
              <a:srgbClr val="000000"/>
            </a:solidFill>
            <a:prstDash val="solid"/>
            <a:headEnd type="none" len="sm" w="sm"/>
            <a:tailEnd type="none" len="sm" w="sm"/>
          </a:ln>
        </p:spPr>
      </p:sp>
      <p:sp>
        <p:nvSpPr>
          <p:cNvPr name="Freeform 13" id="13"/>
          <p:cNvSpPr/>
          <p:nvPr/>
        </p:nvSpPr>
        <p:spPr>
          <a:xfrm flipH="false" flipV="false" rot="0">
            <a:off x="8386579" y="1414059"/>
            <a:ext cx="1514841" cy="2251791"/>
          </a:xfrm>
          <a:custGeom>
            <a:avLst/>
            <a:gdLst/>
            <a:ahLst/>
            <a:cxnLst/>
            <a:rect r="r" b="b" t="t" l="l"/>
            <a:pathLst>
              <a:path h="2251791" w="1514841">
                <a:moveTo>
                  <a:pt x="0" y="0"/>
                </a:moveTo>
                <a:lnTo>
                  <a:pt x="1514842" y="0"/>
                </a:lnTo>
                <a:lnTo>
                  <a:pt x="1514842" y="2251791"/>
                </a:lnTo>
                <a:lnTo>
                  <a:pt x="0" y="22517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3775889" y="5194520"/>
            <a:ext cx="10736219" cy="2190750"/>
          </a:xfrm>
          <a:prstGeom prst="rect">
            <a:avLst/>
          </a:prstGeom>
        </p:spPr>
        <p:txBody>
          <a:bodyPr anchor="t" rtlCol="false" tIns="0" lIns="0" bIns="0" rIns="0">
            <a:spAutoFit/>
          </a:bodyPr>
          <a:lstStyle/>
          <a:p>
            <a:pPr algn="ctr">
              <a:lnSpc>
                <a:spcPts val="8640"/>
              </a:lnSpc>
            </a:pPr>
            <a:r>
              <a:rPr lang="en-US" sz="7200" b="true">
                <a:solidFill>
                  <a:srgbClr val="1D2637"/>
                </a:solidFill>
                <a:latin typeface="Alibaba Sans Bold"/>
                <a:ea typeface="Alibaba Sans Bold"/>
                <a:cs typeface="Alibaba Sans Bold"/>
                <a:sym typeface="Alibaba Sans Bold"/>
              </a:rPr>
              <a:t>IDENTIFYING THE CUSTOMERS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9050" y="-19050"/>
            <a:ext cx="6815138" cy="6815138"/>
            <a:chOff x="0" y="0"/>
            <a:chExt cx="9086850" cy="9086850"/>
          </a:xfrm>
        </p:grpSpPr>
        <p:sp>
          <p:nvSpPr>
            <p:cNvPr name="Freeform 3" id="3"/>
            <p:cNvSpPr/>
            <p:nvPr/>
          </p:nvSpPr>
          <p:spPr>
            <a:xfrm flipH="false" flipV="false" rot="0">
              <a:off x="0" y="0"/>
              <a:ext cx="9086850" cy="9086850"/>
            </a:xfrm>
            <a:custGeom>
              <a:avLst/>
              <a:gdLst/>
              <a:ahLst/>
              <a:cxnLst/>
              <a:rect r="r" b="b" t="t" l="l"/>
              <a:pathLst>
                <a:path h="9086850" w="9086850">
                  <a:moveTo>
                    <a:pt x="0" y="9086850"/>
                  </a:moveTo>
                  <a:lnTo>
                    <a:pt x="0" y="0"/>
                  </a:lnTo>
                  <a:lnTo>
                    <a:pt x="9086850" y="9086850"/>
                  </a:lnTo>
                  <a:close/>
                </a:path>
              </a:pathLst>
            </a:custGeom>
            <a:gradFill rotWithShape="true">
              <a:gsLst>
                <a:gs pos="0">
                  <a:srgbClr val="E07400">
                    <a:alpha val="100000"/>
                  </a:srgbClr>
                </a:gs>
                <a:gs pos="100000">
                  <a:srgbClr val="FF8500">
                    <a:alpha val="100000"/>
                  </a:srgbClr>
                </a:gs>
              </a:gsLst>
              <a:lin ang="2700000"/>
            </a:gradFill>
          </p:spPr>
        </p:sp>
      </p:grpSp>
      <p:grpSp>
        <p:nvGrpSpPr>
          <p:cNvPr name="Group 4" id="4"/>
          <p:cNvGrpSpPr/>
          <p:nvPr/>
        </p:nvGrpSpPr>
        <p:grpSpPr>
          <a:xfrm rot="8100000">
            <a:off x="202998" y="1225014"/>
            <a:ext cx="4488288" cy="2541204"/>
            <a:chOff x="0" y="0"/>
            <a:chExt cx="5984384" cy="3388272"/>
          </a:xfrm>
        </p:grpSpPr>
        <p:sp>
          <p:nvSpPr>
            <p:cNvPr name="Freeform 5" id="5"/>
            <p:cNvSpPr/>
            <p:nvPr/>
          </p:nvSpPr>
          <p:spPr>
            <a:xfrm flipH="false" flipV="false" rot="0">
              <a:off x="0" y="0"/>
              <a:ext cx="5984367" cy="3388233"/>
            </a:xfrm>
            <a:custGeom>
              <a:avLst/>
              <a:gdLst/>
              <a:ahLst/>
              <a:cxnLst/>
              <a:rect r="r" b="b" t="t" l="l"/>
              <a:pathLst>
                <a:path h="3388233" w="5984367">
                  <a:moveTo>
                    <a:pt x="0" y="3388233"/>
                  </a:moveTo>
                  <a:lnTo>
                    <a:pt x="2992247" y="0"/>
                  </a:lnTo>
                  <a:lnTo>
                    <a:pt x="5984367" y="3388233"/>
                  </a:lnTo>
                  <a:close/>
                </a:path>
              </a:pathLst>
            </a:custGeom>
            <a:solidFill>
              <a:srgbClr val="FBA133"/>
            </a:solidFill>
          </p:spPr>
        </p:sp>
      </p:grpSp>
      <p:grpSp>
        <p:nvGrpSpPr>
          <p:cNvPr name="Group 6" id="6"/>
          <p:cNvGrpSpPr/>
          <p:nvPr/>
        </p:nvGrpSpPr>
        <p:grpSpPr>
          <a:xfrm rot="0">
            <a:off x="1035843" y="1827074"/>
            <a:ext cx="4836320" cy="6958015"/>
            <a:chOff x="0" y="0"/>
            <a:chExt cx="6448426" cy="9277354"/>
          </a:xfrm>
        </p:grpSpPr>
        <p:sp>
          <p:nvSpPr>
            <p:cNvPr name="Freeform 7" id="7" descr="图片包含 人员, 男士, 室内, 就坐  描述已自动生成"/>
            <p:cNvSpPr/>
            <p:nvPr/>
          </p:nvSpPr>
          <p:spPr>
            <a:xfrm flipH="true" flipV="false" rot="0">
              <a:off x="0" y="0"/>
              <a:ext cx="6448425" cy="9277350"/>
            </a:xfrm>
            <a:custGeom>
              <a:avLst/>
              <a:gdLst/>
              <a:ahLst/>
              <a:cxnLst/>
              <a:rect r="r" b="b" t="t" l="l"/>
              <a:pathLst>
                <a:path h="9277350" w="6448425">
                  <a:moveTo>
                    <a:pt x="6448425" y="0"/>
                  </a:moveTo>
                  <a:lnTo>
                    <a:pt x="0" y="0"/>
                  </a:lnTo>
                  <a:lnTo>
                    <a:pt x="0" y="9277350"/>
                  </a:lnTo>
                  <a:lnTo>
                    <a:pt x="6448425" y="9277350"/>
                  </a:lnTo>
                  <a:lnTo>
                    <a:pt x="6448425" y="0"/>
                  </a:lnTo>
                  <a:close/>
                </a:path>
              </a:pathLst>
            </a:custGeom>
            <a:blipFill>
              <a:blip r:embed="rId2"/>
              <a:stretch>
                <a:fillRect l="-48154" t="0" r="-67650" b="0"/>
              </a:stretch>
            </a:blipFill>
          </p:spPr>
        </p:sp>
      </p:grpSp>
      <p:grpSp>
        <p:nvGrpSpPr>
          <p:cNvPr name="Group 8" id="8"/>
          <p:cNvGrpSpPr/>
          <p:nvPr/>
        </p:nvGrpSpPr>
        <p:grpSpPr>
          <a:xfrm rot="0">
            <a:off x="1035841" y="1827072"/>
            <a:ext cx="4836320" cy="6958012"/>
            <a:chOff x="0" y="0"/>
            <a:chExt cx="6448426" cy="9277350"/>
          </a:xfrm>
        </p:grpSpPr>
        <p:sp>
          <p:nvSpPr>
            <p:cNvPr name="Freeform 9" id="9"/>
            <p:cNvSpPr/>
            <p:nvPr/>
          </p:nvSpPr>
          <p:spPr>
            <a:xfrm flipH="false" flipV="false" rot="0">
              <a:off x="0" y="0"/>
              <a:ext cx="6448425" cy="9277350"/>
            </a:xfrm>
            <a:custGeom>
              <a:avLst/>
              <a:gdLst/>
              <a:ahLst/>
              <a:cxnLst/>
              <a:rect r="r" b="b" t="t" l="l"/>
              <a:pathLst>
                <a:path h="9277350" w="6448425">
                  <a:moveTo>
                    <a:pt x="6448425" y="0"/>
                  </a:moveTo>
                  <a:lnTo>
                    <a:pt x="0" y="0"/>
                  </a:lnTo>
                  <a:lnTo>
                    <a:pt x="0" y="9277350"/>
                  </a:lnTo>
                  <a:lnTo>
                    <a:pt x="6448425" y="9277350"/>
                  </a:lnTo>
                  <a:close/>
                </a:path>
              </a:pathLst>
            </a:custGeom>
            <a:gradFill rotWithShape="true">
              <a:gsLst>
                <a:gs pos="0">
                  <a:srgbClr val="1D2637">
                    <a:alpha val="40000"/>
                  </a:srgbClr>
                </a:gs>
                <a:gs pos="100000">
                  <a:srgbClr val="1D2637">
                    <a:alpha val="100000"/>
                  </a:srgbClr>
                </a:gs>
              </a:gsLst>
              <a:lin ang="2088125"/>
            </a:gradFill>
          </p:spPr>
        </p:sp>
      </p:grpSp>
      <p:sp>
        <p:nvSpPr>
          <p:cNvPr name="Freeform 10" id="10"/>
          <p:cNvSpPr/>
          <p:nvPr/>
        </p:nvSpPr>
        <p:spPr>
          <a:xfrm flipH="false" flipV="false" rot="2700000">
            <a:off x="12607306" y="625443"/>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1" id="11"/>
          <p:cNvSpPr/>
          <p:nvPr/>
        </p:nvSpPr>
        <p:spPr>
          <a:xfrm flipV="true">
            <a:off x="11694476" y="892639"/>
            <a:ext cx="942652" cy="1071"/>
          </a:xfrm>
          <a:prstGeom prst="line">
            <a:avLst/>
          </a:prstGeom>
          <a:ln cap="rnd" w="9525">
            <a:solidFill>
              <a:srgbClr val="000000"/>
            </a:solidFill>
            <a:prstDash val="solid"/>
            <a:headEnd type="none" len="sm" w="sm"/>
            <a:tailEnd type="none" len="sm" w="sm"/>
          </a:ln>
        </p:spPr>
      </p:sp>
      <p:sp>
        <p:nvSpPr>
          <p:cNvPr name="Freeform 12" id="12"/>
          <p:cNvSpPr/>
          <p:nvPr/>
        </p:nvSpPr>
        <p:spPr>
          <a:xfrm flipH="false" flipV="false" rot="0">
            <a:off x="10895505" y="4344751"/>
            <a:ext cx="6989389" cy="5722855"/>
          </a:xfrm>
          <a:custGeom>
            <a:avLst/>
            <a:gdLst/>
            <a:ahLst/>
            <a:cxnLst/>
            <a:rect r="r" b="b" t="t" l="l"/>
            <a:pathLst>
              <a:path h="5722855" w="6989389">
                <a:moveTo>
                  <a:pt x="0" y="0"/>
                </a:moveTo>
                <a:lnTo>
                  <a:pt x="6989389" y="0"/>
                </a:lnTo>
                <a:lnTo>
                  <a:pt x="6989389" y="5722855"/>
                </a:lnTo>
                <a:lnTo>
                  <a:pt x="0" y="5722855"/>
                </a:lnTo>
                <a:lnTo>
                  <a:pt x="0" y="0"/>
                </a:lnTo>
                <a:close/>
              </a:path>
            </a:pathLst>
          </a:custGeom>
          <a:blipFill>
            <a:blip r:embed="rId5"/>
            <a:stretch>
              <a:fillRect l="0" t="0" r="0" b="0"/>
            </a:stretch>
          </a:blipFill>
        </p:spPr>
      </p:sp>
      <p:sp>
        <p:nvSpPr>
          <p:cNvPr name="Freeform 13" id="13"/>
          <p:cNvSpPr/>
          <p:nvPr/>
        </p:nvSpPr>
        <p:spPr>
          <a:xfrm flipH="false" flipV="false" rot="0">
            <a:off x="8643791" y="7919707"/>
            <a:ext cx="2412155" cy="1730755"/>
          </a:xfrm>
          <a:custGeom>
            <a:avLst/>
            <a:gdLst/>
            <a:ahLst/>
            <a:cxnLst/>
            <a:rect r="r" b="b" t="t" l="l"/>
            <a:pathLst>
              <a:path h="1730755" w="2412155">
                <a:moveTo>
                  <a:pt x="0" y="0"/>
                </a:moveTo>
                <a:lnTo>
                  <a:pt x="2412155" y="0"/>
                </a:lnTo>
                <a:lnTo>
                  <a:pt x="2412155" y="1730755"/>
                </a:lnTo>
                <a:lnTo>
                  <a:pt x="0" y="1730755"/>
                </a:lnTo>
                <a:lnTo>
                  <a:pt x="0" y="0"/>
                </a:lnTo>
                <a:close/>
              </a:path>
            </a:pathLst>
          </a:custGeom>
          <a:blipFill>
            <a:blip r:embed="rId6"/>
            <a:stretch>
              <a:fillRect l="0" t="0" r="0" b="0"/>
            </a:stretch>
          </a:blipFill>
        </p:spPr>
      </p:sp>
      <p:sp>
        <p:nvSpPr>
          <p:cNvPr name="Freeform 14" id="14"/>
          <p:cNvSpPr/>
          <p:nvPr/>
        </p:nvSpPr>
        <p:spPr>
          <a:xfrm flipH="false" flipV="false" rot="0">
            <a:off x="6039989" y="739507"/>
            <a:ext cx="5486651" cy="5834320"/>
          </a:xfrm>
          <a:custGeom>
            <a:avLst/>
            <a:gdLst/>
            <a:ahLst/>
            <a:cxnLst/>
            <a:rect r="r" b="b" t="t" l="l"/>
            <a:pathLst>
              <a:path h="5834320" w="5486651">
                <a:moveTo>
                  <a:pt x="0" y="0"/>
                </a:moveTo>
                <a:lnTo>
                  <a:pt x="5486651" y="0"/>
                </a:lnTo>
                <a:lnTo>
                  <a:pt x="5486651" y="5834320"/>
                </a:lnTo>
                <a:lnTo>
                  <a:pt x="0" y="5834320"/>
                </a:lnTo>
                <a:lnTo>
                  <a:pt x="0" y="0"/>
                </a:lnTo>
                <a:close/>
              </a:path>
            </a:pathLst>
          </a:custGeom>
          <a:blipFill>
            <a:blip r:embed="rId7"/>
            <a:stretch>
              <a:fillRect l="0" t="0" r="0" b="0"/>
            </a:stretch>
          </a:blipFill>
        </p:spPr>
      </p:sp>
      <p:sp>
        <p:nvSpPr>
          <p:cNvPr name="Freeform 15" id="15"/>
          <p:cNvSpPr/>
          <p:nvPr/>
        </p:nvSpPr>
        <p:spPr>
          <a:xfrm flipH="false" flipV="false" rot="0">
            <a:off x="11526640" y="1131079"/>
            <a:ext cx="2695724" cy="1801598"/>
          </a:xfrm>
          <a:custGeom>
            <a:avLst/>
            <a:gdLst/>
            <a:ahLst/>
            <a:cxnLst/>
            <a:rect r="r" b="b" t="t" l="l"/>
            <a:pathLst>
              <a:path h="1801598" w="2695724">
                <a:moveTo>
                  <a:pt x="0" y="0"/>
                </a:moveTo>
                <a:lnTo>
                  <a:pt x="2695724" y="0"/>
                </a:lnTo>
                <a:lnTo>
                  <a:pt x="2695724" y="1801598"/>
                </a:lnTo>
                <a:lnTo>
                  <a:pt x="0" y="1801598"/>
                </a:lnTo>
                <a:lnTo>
                  <a:pt x="0" y="0"/>
                </a:lnTo>
                <a:close/>
              </a:path>
            </a:pathLst>
          </a:custGeom>
          <a:blipFill>
            <a:blip r:embed="rId8"/>
            <a:stretch>
              <a:fillRect l="0" t="0" r="0" b="0"/>
            </a:stretch>
          </a:blipFill>
        </p:spPr>
      </p:sp>
      <p:sp>
        <p:nvSpPr>
          <p:cNvPr name="TextBox 16" id="16"/>
          <p:cNvSpPr txBox="true"/>
          <p:nvPr/>
        </p:nvSpPr>
        <p:spPr>
          <a:xfrm rot="0">
            <a:off x="1302888" y="2098553"/>
            <a:ext cx="4302230" cy="4120515"/>
          </a:xfrm>
          <a:prstGeom prst="rect">
            <a:avLst/>
          </a:prstGeom>
        </p:spPr>
        <p:txBody>
          <a:bodyPr anchor="t" rtlCol="false" tIns="0" lIns="0" bIns="0" rIns="0">
            <a:spAutoFit/>
          </a:bodyPr>
          <a:lstStyle/>
          <a:p>
            <a:pPr algn="l">
              <a:lnSpc>
                <a:spcPts val="6479"/>
              </a:lnSpc>
            </a:pPr>
            <a:r>
              <a:rPr lang="en-US" sz="5999">
                <a:solidFill>
                  <a:srgbClr val="FFFFFF"/>
                </a:solidFill>
                <a:latin typeface="Alibaba Sans"/>
                <a:ea typeface="Alibaba Sans"/>
                <a:cs typeface="Alibaba Sans"/>
                <a:sym typeface="Alibaba Sans"/>
              </a:rPr>
              <a:t>Flight </a:t>
            </a:r>
          </a:p>
          <a:p>
            <a:pPr algn="l">
              <a:lnSpc>
                <a:spcPts val="6479"/>
              </a:lnSpc>
            </a:pPr>
            <a:r>
              <a:rPr lang="en-US" sz="5999">
                <a:solidFill>
                  <a:srgbClr val="FFFFFF"/>
                </a:solidFill>
                <a:latin typeface="Alibaba Sans"/>
                <a:ea typeface="Alibaba Sans"/>
                <a:cs typeface="Alibaba Sans"/>
                <a:sym typeface="Alibaba Sans"/>
              </a:rPr>
              <a:t>Class &amp; Travel Purpose  Distribution</a:t>
            </a:r>
          </a:p>
        </p:txBody>
      </p:sp>
      <p:sp>
        <p:nvSpPr>
          <p:cNvPr name="TextBox 17" id="17"/>
          <p:cNvSpPr txBox="true"/>
          <p:nvPr/>
        </p:nvSpPr>
        <p:spPr>
          <a:xfrm rot="0">
            <a:off x="1302888" y="6907572"/>
            <a:ext cx="4007102" cy="1371600"/>
          </a:xfrm>
          <a:prstGeom prst="rect">
            <a:avLst/>
          </a:prstGeom>
        </p:spPr>
        <p:txBody>
          <a:bodyPr anchor="t" rtlCol="false" tIns="0" lIns="0" bIns="0" rIns="0">
            <a:spAutoFit/>
          </a:bodyPr>
          <a:lstStyle/>
          <a:p>
            <a:pPr algn="l">
              <a:lnSpc>
                <a:spcPts val="2759"/>
              </a:lnSpc>
            </a:pPr>
            <a:r>
              <a:rPr lang="en-US" sz="2299">
                <a:solidFill>
                  <a:srgbClr val="FFFFFF"/>
                </a:solidFill>
                <a:latin typeface="Alibaba Sans"/>
                <a:ea typeface="Alibaba Sans"/>
                <a:cs typeface="Alibaba Sans"/>
                <a:sym typeface="Alibaba Sans"/>
              </a:rPr>
              <a:t>Most travelers travel by </a:t>
            </a:r>
            <a:r>
              <a:rPr lang="en-US" sz="2299" b="true">
                <a:solidFill>
                  <a:srgbClr val="FFFFFF"/>
                </a:solidFill>
                <a:latin typeface="Alibaba Sans Bold"/>
                <a:ea typeface="Alibaba Sans Bold"/>
                <a:cs typeface="Alibaba Sans Bold"/>
                <a:sym typeface="Alibaba Sans Bold"/>
              </a:rPr>
              <a:t>Economy</a:t>
            </a:r>
            <a:r>
              <a:rPr lang="en-US" sz="2299">
                <a:solidFill>
                  <a:srgbClr val="FFFFFF"/>
                </a:solidFill>
                <a:latin typeface="Alibaba Sans"/>
                <a:ea typeface="Alibaba Sans"/>
                <a:cs typeface="Alibaba Sans"/>
                <a:sym typeface="Alibaba Sans"/>
              </a:rPr>
              <a:t>, with most travelling for leisure purposes with loved ones.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11223251" y="-230503"/>
            <a:ext cx="7055195" cy="7055195"/>
            <a:chOff x="0" y="0"/>
            <a:chExt cx="9086850" cy="9086850"/>
          </a:xfrm>
        </p:grpSpPr>
        <p:sp>
          <p:nvSpPr>
            <p:cNvPr name="Freeform 3" id="3"/>
            <p:cNvSpPr/>
            <p:nvPr/>
          </p:nvSpPr>
          <p:spPr>
            <a:xfrm flipH="false" flipV="false" rot="0">
              <a:off x="0" y="0"/>
              <a:ext cx="9086850" cy="9086850"/>
            </a:xfrm>
            <a:custGeom>
              <a:avLst/>
              <a:gdLst/>
              <a:ahLst/>
              <a:cxnLst/>
              <a:rect r="r" b="b" t="t" l="l"/>
              <a:pathLst>
                <a:path h="9086850" w="9086850">
                  <a:moveTo>
                    <a:pt x="0" y="9086850"/>
                  </a:moveTo>
                  <a:lnTo>
                    <a:pt x="0" y="0"/>
                  </a:lnTo>
                  <a:lnTo>
                    <a:pt x="9086850" y="9086850"/>
                  </a:lnTo>
                  <a:close/>
                </a:path>
              </a:pathLst>
            </a:custGeom>
            <a:gradFill rotWithShape="true">
              <a:gsLst>
                <a:gs pos="0">
                  <a:srgbClr val="E07400">
                    <a:alpha val="100000"/>
                  </a:srgbClr>
                </a:gs>
                <a:gs pos="100000">
                  <a:srgbClr val="FF8500">
                    <a:alpha val="100000"/>
                  </a:srgbClr>
                </a:gs>
              </a:gsLst>
              <a:lin ang="2700000"/>
            </a:gradFill>
          </p:spPr>
        </p:sp>
      </p:grpSp>
      <p:grpSp>
        <p:nvGrpSpPr>
          <p:cNvPr name="Group 4" id="4"/>
          <p:cNvGrpSpPr/>
          <p:nvPr/>
        </p:nvGrpSpPr>
        <p:grpSpPr>
          <a:xfrm rot="-8100000">
            <a:off x="13519636" y="1205144"/>
            <a:ext cx="4488288" cy="2541204"/>
            <a:chOff x="0" y="0"/>
            <a:chExt cx="5984384" cy="3388272"/>
          </a:xfrm>
        </p:grpSpPr>
        <p:sp>
          <p:nvSpPr>
            <p:cNvPr name="Freeform 5" id="5"/>
            <p:cNvSpPr/>
            <p:nvPr/>
          </p:nvSpPr>
          <p:spPr>
            <a:xfrm flipH="false" flipV="false" rot="0">
              <a:off x="0" y="0"/>
              <a:ext cx="5984367" cy="3388233"/>
            </a:xfrm>
            <a:custGeom>
              <a:avLst/>
              <a:gdLst/>
              <a:ahLst/>
              <a:cxnLst/>
              <a:rect r="r" b="b" t="t" l="l"/>
              <a:pathLst>
                <a:path h="3388233" w="5984367">
                  <a:moveTo>
                    <a:pt x="0" y="3388233"/>
                  </a:moveTo>
                  <a:lnTo>
                    <a:pt x="2992247" y="0"/>
                  </a:lnTo>
                  <a:lnTo>
                    <a:pt x="5984367" y="3388233"/>
                  </a:lnTo>
                  <a:close/>
                </a:path>
              </a:pathLst>
            </a:custGeom>
            <a:solidFill>
              <a:srgbClr val="FBA133"/>
            </a:solidFill>
          </p:spPr>
        </p:sp>
      </p:grpSp>
      <p:grpSp>
        <p:nvGrpSpPr>
          <p:cNvPr name="Group 6" id="6"/>
          <p:cNvGrpSpPr/>
          <p:nvPr/>
        </p:nvGrpSpPr>
        <p:grpSpPr>
          <a:xfrm rot="0">
            <a:off x="12527756" y="1846124"/>
            <a:ext cx="4836320" cy="6958015"/>
            <a:chOff x="0" y="0"/>
            <a:chExt cx="6448426" cy="9277354"/>
          </a:xfrm>
        </p:grpSpPr>
        <p:sp>
          <p:nvSpPr>
            <p:cNvPr name="Freeform 7" id="7" descr="图片包含 人员, 男士, 室内, 就坐  描述已自动生成"/>
            <p:cNvSpPr/>
            <p:nvPr/>
          </p:nvSpPr>
          <p:spPr>
            <a:xfrm flipH="true" flipV="false" rot="0">
              <a:off x="0" y="0"/>
              <a:ext cx="6448425" cy="9277350"/>
            </a:xfrm>
            <a:custGeom>
              <a:avLst/>
              <a:gdLst/>
              <a:ahLst/>
              <a:cxnLst/>
              <a:rect r="r" b="b" t="t" l="l"/>
              <a:pathLst>
                <a:path h="9277350" w="6448425">
                  <a:moveTo>
                    <a:pt x="6448425" y="0"/>
                  </a:moveTo>
                  <a:lnTo>
                    <a:pt x="0" y="0"/>
                  </a:lnTo>
                  <a:lnTo>
                    <a:pt x="0" y="9277350"/>
                  </a:lnTo>
                  <a:lnTo>
                    <a:pt x="6448425" y="9277350"/>
                  </a:lnTo>
                  <a:lnTo>
                    <a:pt x="6448425" y="0"/>
                  </a:lnTo>
                  <a:close/>
                </a:path>
              </a:pathLst>
            </a:custGeom>
            <a:blipFill>
              <a:blip r:embed="rId2"/>
              <a:stretch>
                <a:fillRect l="-48154" t="0" r="-67650" b="0"/>
              </a:stretch>
            </a:blipFill>
          </p:spPr>
        </p:sp>
      </p:grpSp>
      <p:grpSp>
        <p:nvGrpSpPr>
          <p:cNvPr name="Group 8" id="8"/>
          <p:cNvGrpSpPr/>
          <p:nvPr/>
        </p:nvGrpSpPr>
        <p:grpSpPr>
          <a:xfrm rot="0">
            <a:off x="12527754" y="1846122"/>
            <a:ext cx="4836320" cy="6958012"/>
            <a:chOff x="0" y="0"/>
            <a:chExt cx="6448426" cy="9277350"/>
          </a:xfrm>
        </p:grpSpPr>
        <p:sp>
          <p:nvSpPr>
            <p:cNvPr name="Freeform 9" id="9"/>
            <p:cNvSpPr/>
            <p:nvPr/>
          </p:nvSpPr>
          <p:spPr>
            <a:xfrm flipH="false" flipV="false" rot="0">
              <a:off x="0" y="0"/>
              <a:ext cx="6448425" cy="9277350"/>
            </a:xfrm>
            <a:custGeom>
              <a:avLst/>
              <a:gdLst/>
              <a:ahLst/>
              <a:cxnLst/>
              <a:rect r="r" b="b" t="t" l="l"/>
              <a:pathLst>
                <a:path h="9277350" w="6448425">
                  <a:moveTo>
                    <a:pt x="6448425" y="0"/>
                  </a:moveTo>
                  <a:lnTo>
                    <a:pt x="0" y="0"/>
                  </a:lnTo>
                  <a:lnTo>
                    <a:pt x="0" y="9277350"/>
                  </a:lnTo>
                  <a:lnTo>
                    <a:pt x="6448425" y="9277350"/>
                  </a:lnTo>
                  <a:close/>
                </a:path>
              </a:pathLst>
            </a:custGeom>
            <a:gradFill rotWithShape="true">
              <a:gsLst>
                <a:gs pos="0">
                  <a:srgbClr val="1D2637">
                    <a:alpha val="40000"/>
                  </a:srgbClr>
                </a:gs>
                <a:gs pos="100000">
                  <a:srgbClr val="1D2637">
                    <a:alpha val="100000"/>
                  </a:srgbClr>
                </a:gs>
              </a:gsLst>
              <a:lin ang="2088125"/>
            </a:gradFill>
          </p:spPr>
        </p:sp>
      </p:grpSp>
      <p:sp>
        <p:nvSpPr>
          <p:cNvPr name="Freeform 10" id="10"/>
          <p:cNvSpPr/>
          <p:nvPr/>
        </p:nvSpPr>
        <p:spPr>
          <a:xfrm flipH="false" flipV="false" rot="0">
            <a:off x="346498" y="1752824"/>
            <a:ext cx="12228882" cy="7505476"/>
          </a:xfrm>
          <a:custGeom>
            <a:avLst/>
            <a:gdLst/>
            <a:ahLst/>
            <a:cxnLst/>
            <a:rect r="r" b="b" t="t" l="l"/>
            <a:pathLst>
              <a:path h="7505476" w="12228882">
                <a:moveTo>
                  <a:pt x="0" y="0"/>
                </a:moveTo>
                <a:lnTo>
                  <a:pt x="12228883" y="0"/>
                </a:lnTo>
                <a:lnTo>
                  <a:pt x="12228883" y="7505476"/>
                </a:lnTo>
                <a:lnTo>
                  <a:pt x="0" y="7505476"/>
                </a:lnTo>
                <a:lnTo>
                  <a:pt x="0" y="0"/>
                </a:lnTo>
                <a:close/>
              </a:path>
            </a:pathLst>
          </a:custGeom>
          <a:blipFill>
            <a:blip r:embed="rId3"/>
            <a:stretch>
              <a:fillRect l="0" t="0" r="0" b="0"/>
            </a:stretch>
          </a:blipFill>
        </p:spPr>
      </p:sp>
      <p:sp>
        <p:nvSpPr>
          <p:cNvPr name="TextBox 11" id="11"/>
          <p:cNvSpPr txBox="true"/>
          <p:nvPr/>
        </p:nvSpPr>
        <p:spPr>
          <a:xfrm rot="0">
            <a:off x="12872905" y="2670234"/>
            <a:ext cx="4302230" cy="2752725"/>
          </a:xfrm>
          <a:prstGeom prst="rect">
            <a:avLst/>
          </a:prstGeom>
        </p:spPr>
        <p:txBody>
          <a:bodyPr anchor="t" rtlCol="false" tIns="0" lIns="0" bIns="0" rIns="0">
            <a:spAutoFit/>
          </a:bodyPr>
          <a:lstStyle/>
          <a:p>
            <a:pPr algn="l">
              <a:lnSpc>
                <a:spcPts val="7200"/>
              </a:lnSpc>
            </a:pPr>
            <a:r>
              <a:rPr lang="en-US" sz="6000">
                <a:solidFill>
                  <a:srgbClr val="FFFFFF"/>
                </a:solidFill>
                <a:latin typeface="Alibaba Sans"/>
                <a:ea typeface="Alibaba Sans"/>
                <a:cs typeface="Alibaba Sans"/>
                <a:sym typeface="Alibaba Sans"/>
              </a:rPr>
              <a:t>Travel Purpose Distribution</a:t>
            </a:r>
          </a:p>
        </p:txBody>
      </p:sp>
      <p:sp>
        <p:nvSpPr>
          <p:cNvPr name="TextBox 12" id="12"/>
          <p:cNvSpPr txBox="true"/>
          <p:nvPr/>
        </p:nvSpPr>
        <p:spPr>
          <a:xfrm rot="0">
            <a:off x="12872905" y="5745300"/>
            <a:ext cx="4072572" cy="2743200"/>
          </a:xfrm>
          <a:prstGeom prst="rect">
            <a:avLst/>
          </a:prstGeom>
        </p:spPr>
        <p:txBody>
          <a:bodyPr anchor="t" rtlCol="false" tIns="0" lIns="0" bIns="0" rIns="0">
            <a:spAutoFit/>
          </a:bodyPr>
          <a:lstStyle/>
          <a:p>
            <a:pPr algn="l">
              <a:lnSpc>
                <a:spcPts val="2759"/>
              </a:lnSpc>
            </a:pPr>
            <a:r>
              <a:rPr lang="en-US" sz="2299">
                <a:solidFill>
                  <a:srgbClr val="FFFFFF"/>
                </a:solidFill>
                <a:latin typeface="Alibaba Sans"/>
                <a:ea typeface="Alibaba Sans"/>
                <a:cs typeface="Alibaba Sans"/>
                <a:sym typeface="Alibaba Sans"/>
              </a:rPr>
              <a:t>We can see </a:t>
            </a:r>
            <a:r>
              <a:rPr lang="en-US" sz="2299" b="true">
                <a:solidFill>
                  <a:srgbClr val="FFFFFF"/>
                </a:solidFill>
                <a:latin typeface="Alibaba Sans Bold"/>
                <a:ea typeface="Alibaba Sans Bold"/>
                <a:cs typeface="Alibaba Sans Bold"/>
                <a:sym typeface="Alibaba Sans Bold"/>
              </a:rPr>
              <a:t>su</a:t>
            </a:r>
            <a:r>
              <a:rPr lang="en-US" sz="2299" b="true">
                <a:solidFill>
                  <a:srgbClr val="FFFFFF"/>
                </a:solidFill>
                <a:latin typeface="Alibaba Sans Bold"/>
                <a:ea typeface="Alibaba Sans Bold"/>
                <a:cs typeface="Alibaba Sans Bold"/>
                <a:sym typeface="Alibaba Sans Bold"/>
              </a:rPr>
              <a:t>rges in ‘Couple Leisure’</a:t>
            </a:r>
            <a:r>
              <a:rPr lang="en-US" sz="2299">
                <a:solidFill>
                  <a:srgbClr val="FFFFFF"/>
                </a:solidFill>
                <a:latin typeface="Alibaba Sans"/>
                <a:ea typeface="Alibaba Sans"/>
                <a:cs typeface="Alibaba Sans"/>
                <a:sym typeface="Alibaba Sans"/>
              </a:rPr>
              <a:t> during the off-seasons (Jan-Apr, Sep-Nov), and for</a:t>
            </a:r>
            <a:r>
              <a:rPr lang="en-US" sz="2299" b="true">
                <a:solidFill>
                  <a:srgbClr val="FFFFFF"/>
                </a:solidFill>
                <a:latin typeface="Alibaba Sans Bold"/>
                <a:ea typeface="Alibaba Sans Bold"/>
                <a:cs typeface="Alibaba Sans Bold"/>
                <a:sym typeface="Alibaba Sans Bold"/>
              </a:rPr>
              <a:t> ‘Family Leisure</a:t>
            </a:r>
            <a:r>
              <a:rPr lang="en-US" sz="2299">
                <a:solidFill>
                  <a:srgbClr val="FFFFFF"/>
                </a:solidFill>
                <a:latin typeface="Alibaba Sans"/>
                <a:ea typeface="Alibaba Sans"/>
                <a:cs typeface="Alibaba Sans"/>
                <a:sym typeface="Alibaba Sans"/>
              </a:rPr>
              <a:t>’ travellers during the holiday months (Jun-Aug, Nov-Dec).</a:t>
            </a:r>
          </a:p>
          <a:p>
            <a:pPr algn="l">
              <a:lnSpc>
                <a:spcPts val="2759"/>
              </a:lnSpc>
            </a:pPr>
          </a:p>
        </p:txBody>
      </p:sp>
      <p:sp>
        <p:nvSpPr>
          <p:cNvPr name="Freeform 13" id="13"/>
          <p:cNvSpPr/>
          <p:nvPr/>
        </p:nvSpPr>
        <p:spPr>
          <a:xfrm flipH="false" flipV="false" rot="2700000">
            <a:off x="1954102" y="626514"/>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14" id="14"/>
          <p:cNvSpPr/>
          <p:nvPr/>
        </p:nvSpPr>
        <p:spPr>
          <a:xfrm flipV="true">
            <a:off x="349926" y="850788"/>
            <a:ext cx="1493499" cy="42922"/>
          </a:xfrm>
          <a:prstGeom prst="line">
            <a:avLst/>
          </a:prstGeom>
          <a:ln cap="rnd" w="9525">
            <a:solidFill>
              <a:srgbClr val="000000"/>
            </a:solidFill>
            <a:prstDash val="solid"/>
            <a:headEnd type="none" len="sm" w="sm"/>
            <a:tailEnd type="none" len="sm" w="sm"/>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21000">
              <a:srgbClr val="E07400">
                <a:alpha val="80000"/>
              </a:srgbClr>
            </a:gs>
            <a:gs pos="100000">
              <a:srgbClr val="E07400">
                <a:alpha val="30000"/>
              </a:srgbClr>
            </a:gs>
          </a:gsLst>
          <a:lin ang="17961465"/>
        </a:gradFill>
      </p:bgPr>
    </p:bg>
    <p:spTree>
      <p:nvGrpSpPr>
        <p:cNvPr id="1" name=""/>
        <p:cNvGrpSpPr/>
        <p:nvPr/>
      </p:nvGrpSpPr>
      <p:grpSpPr>
        <a:xfrm>
          <a:off x="0" y="0"/>
          <a:ext cx="0" cy="0"/>
          <a:chOff x="0" y="0"/>
          <a:chExt cx="0" cy="0"/>
        </a:xfrm>
      </p:grpSpPr>
      <p:grpSp>
        <p:nvGrpSpPr>
          <p:cNvPr name="Group 2" id="2"/>
          <p:cNvGrpSpPr/>
          <p:nvPr/>
        </p:nvGrpSpPr>
        <p:grpSpPr>
          <a:xfrm rot="0">
            <a:off x="8109737" y="51019"/>
            <a:ext cx="11315700" cy="10287000"/>
            <a:chOff x="0" y="0"/>
            <a:chExt cx="15087600" cy="13716000"/>
          </a:xfrm>
        </p:grpSpPr>
        <p:sp>
          <p:nvSpPr>
            <p:cNvPr name="Freeform 3" id="3"/>
            <p:cNvSpPr/>
            <p:nvPr/>
          </p:nvSpPr>
          <p:spPr>
            <a:xfrm flipH="false" flipV="false" rot="0">
              <a:off x="0" y="0"/>
              <a:ext cx="15087600" cy="13716000"/>
            </a:xfrm>
            <a:custGeom>
              <a:avLst/>
              <a:gdLst/>
              <a:ahLst/>
              <a:cxnLst/>
              <a:rect r="r" b="b" t="t" l="l"/>
              <a:pathLst>
                <a:path h="13716000" w="15087600">
                  <a:moveTo>
                    <a:pt x="0" y="13716000"/>
                  </a:moveTo>
                  <a:lnTo>
                    <a:pt x="4470273" y="0"/>
                  </a:lnTo>
                  <a:lnTo>
                    <a:pt x="15087600" y="0"/>
                  </a:lnTo>
                  <a:lnTo>
                    <a:pt x="10617327" y="13716000"/>
                  </a:lnTo>
                  <a:close/>
                </a:path>
              </a:pathLst>
            </a:custGeom>
            <a:gradFill rotWithShape="true">
              <a:gsLst>
                <a:gs pos="21000">
                  <a:srgbClr val="1D2637">
                    <a:alpha val="100000"/>
                  </a:srgbClr>
                </a:gs>
                <a:gs pos="100000">
                  <a:srgbClr val="1D2637">
                    <a:alpha val="75000"/>
                  </a:srgbClr>
                </a:gs>
              </a:gsLst>
              <a:lin ang="18736421"/>
            </a:gradFill>
          </p:spPr>
        </p:sp>
      </p:grpSp>
      <p:grpSp>
        <p:nvGrpSpPr>
          <p:cNvPr name="Group 4" id="4"/>
          <p:cNvGrpSpPr/>
          <p:nvPr/>
        </p:nvGrpSpPr>
        <p:grpSpPr>
          <a:xfrm rot="0">
            <a:off x="632354" y="0"/>
            <a:ext cx="11315700" cy="10287000"/>
            <a:chOff x="0" y="0"/>
            <a:chExt cx="15087600" cy="13716000"/>
          </a:xfrm>
        </p:grpSpPr>
        <p:sp>
          <p:nvSpPr>
            <p:cNvPr name="Freeform 5" id="5"/>
            <p:cNvSpPr/>
            <p:nvPr/>
          </p:nvSpPr>
          <p:spPr>
            <a:xfrm flipH="false" flipV="false" rot="0">
              <a:off x="0" y="0"/>
              <a:ext cx="15087600" cy="13716000"/>
            </a:xfrm>
            <a:custGeom>
              <a:avLst/>
              <a:gdLst/>
              <a:ahLst/>
              <a:cxnLst/>
              <a:rect r="r" b="b" t="t" l="l"/>
              <a:pathLst>
                <a:path h="13716000" w="15087600">
                  <a:moveTo>
                    <a:pt x="0" y="13716000"/>
                  </a:moveTo>
                  <a:lnTo>
                    <a:pt x="4470273" y="0"/>
                  </a:lnTo>
                  <a:lnTo>
                    <a:pt x="15087600" y="0"/>
                  </a:lnTo>
                  <a:lnTo>
                    <a:pt x="10617327" y="13716000"/>
                  </a:lnTo>
                  <a:close/>
                </a:path>
              </a:pathLst>
            </a:custGeom>
            <a:gradFill rotWithShape="true">
              <a:gsLst>
                <a:gs pos="21000">
                  <a:srgbClr val="1D2637">
                    <a:alpha val="100000"/>
                  </a:srgbClr>
                </a:gs>
                <a:gs pos="100000">
                  <a:srgbClr val="1D2637">
                    <a:alpha val="75000"/>
                  </a:srgbClr>
                </a:gs>
              </a:gsLst>
              <a:lin ang="18736421"/>
            </a:gradFill>
          </p:spPr>
        </p:sp>
      </p:grpSp>
      <p:grpSp>
        <p:nvGrpSpPr>
          <p:cNvPr name="Group 6" id="6"/>
          <p:cNvGrpSpPr/>
          <p:nvPr/>
        </p:nvGrpSpPr>
        <p:grpSpPr>
          <a:xfrm rot="0">
            <a:off x="7329725" y="919572"/>
            <a:ext cx="3628548" cy="3240766"/>
            <a:chOff x="0" y="0"/>
            <a:chExt cx="3773720" cy="3370424"/>
          </a:xfrm>
        </p:grpSpPr>
        <p:sp>
          <p:nvSpPr>
            <p:cNvPr name="Freeform 7" id="7"/>
            <p:cNvSpPr/>
            <p:nvPr/>
          </p:nvSpPr>
          <p:spPr>
            <a:xfrm flipH="false" flipV="false" rot="0">
              <a:off x="0" y="0"/>
              <a:ext cx="3773678" cy="3370453"/>
            </a:xfrm>
            <a:custGeom>
              <a:avLst/>
              <a:gdLst/>
              <a:ahLst/>
              <a:cxnLst/>
              <a:rect r="r" b="b" t="t" l="l"/>
              <a:pathLst>
                <a:path h="3370453" w="3773678">
                  <a:moveTo>
                    <a:pt x="0" y="0"/>
                  </a:moveTo>
                  <a:lnTo>
                    <a:pt x="3773678" y="0"/>
                  </a:lnTo>
                  <a:lnTo>
                    <a:pt x="3773678" y="3370453"/>
                  </a:lnTo>
                  <a:lnTo>
                    <a:pt x="0" y="3370453"/>
                  </a:lnTo>
                  <a:lnTo>
                    <a:pt x="0" y="0"/>
                  </a:lnTo>
                  <a:close/>
                </a:path>
              </a:pathLst>
            </a:custGeom>
            <a:blipFill>
              <a:blip r:embed="rId2">
                <a:alphaModFix amt="40000"/>
              </a:blip>
              <a:stretch>
                <a:fillRect l="0" t="0" r="-1" b="0"/>
              </a:stretch>
            </a:blipFill>
          </p:spPr>
        </p:sp>
      </p:grpSp>
      <p:sp>
        <p:nvSpPr>
          <p:cNvPr name="Freeform 8" id="8"/>
          <p:cNvSpPr/>
          <p:nvPr/>
        </p:nvSpPr>
        <p:spPr>
          <a:xfrm flipH="false" flipV="false" rot="-2700000">
            <a:off x="6806844" y="1618985"/>
            <a:ext cx="269269" cy="269268"/>
          </a:xfrm>
          <a:custGeom>
            <a:avLst/>
            <a:gdLst/>
            <a:ahLst/>
            <a:cxnLst/>
            <a:rect r="r" b="b" t="t" l="l"/>
            <a:pathLst>
              <a:path h="269268" w="269269">
                <a:moveTo>
                  <a:pt x="0" y="0"/>
                </a:moveTo>
                <a:lnTo>
                  <a:pt x="269269" y="0"/>
                </a:lnTo>
                <a:lnTo>
                  <a:pt x="269269" y="269267"/>
                </a:lnTo>
                <a:lnTo>
                  <a:pt x="0" y="2692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9" id="9"/>
          <p:cNvSpPr/>
          <p:nvPr/>
        </p:nvSpPr>
        <p:spPr>
          <a:xfrm>
            <a:off x="2212414" y="3263030"/>
            <a:ext cx="4540809" cy="0"/>
          </a:xfrm>
          <a:prstGeom prst="line">
            <a:avLst/>
          </a:prstGeom>
          <a:ln cap="rnd" w="9525">
            <a:solidFill>
              <a:srgbClr val="F4A528"/>
            </a:solidFill>
            <a:prstDash val="solid"/>
            <a:headEnd type="none" len="sm" w="sm"/>
            <a:tailEnd type="none" len="sm" w="sm"/>
          </a:ln>
        </p:spPr>
      </p:sp>
      <p:sp>
        <p:nvSpPr>
          <p:cNvPr name="Freeform 10" id="10"/>
          <p:cNvSpPr/>
          <p:nvPr/>
        </p:nvSpPr>
        <p:spPr>
          <a:xfrm flipH="false" flipV="false" rot="-2700000">
            <a:off x="2268181" y="5667108"/>
            <a:ext cx="269269" cy="269268"/>
          </a:xfrm>
          <a:custGeom>
            <a:avLst/>
            <a:gdLst/>
            <a:ahLst/>
            <a:cxnLst/>
            <a:rect r="r" b="b" t="t" l="l"/>
            <a:pathLst>
              <a:path h="269268" w="269269">
                <a:moveTo>
                  <a:pt x="0" y="0"/>
                </a:moveTo>
                <a:lnTo>
                  <a:pt x="269269" y="0"/>
                </a:lnTo>
                <a:lnTo>
                  <a:pt x="269269" y="269268"/>
                </a:lnTo>
                <a:lnTo>
                  <a:pt x="0" y="2692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1" id="11"/>
          <p:cNvSpPr/>
          <p:nvPr/>
        </p:nvSpPr>
        <p:spPr>
          <a:xfrm>
            <a:off x="0" y="8092310"/>
            <a:ext cx="4603191" cy="0"/>
          </a:xfrm>
          <a:prstGeom prst="line">
            <a:avLst/>
          </a:prstGeom>
          <a:ln cap="rnd" w="9525">
            <a:solidFill>
              <a:srgbClr val="F4A528"/>
            </a:solidFill>
            <a:prstDash val="solid"/>
            <a:headEnd type="none" len="sm" w="sm"/>
            <a:tailEnd type="none" len="sm" w="sm"/>
          </a:ln>
        </p:spPr>
      </p:sp>
      <p:sp>
        <p:nvSpPr>
          <p:cNvPr name="Freeform 12" id="12"/>
          <p:cNvSpPr/>
          <p:nvPr/>
        </p:nvSpPr>
        <p:spPr>
          <a:xfrm flipH="false" flipV="false" rot="-2700000">
            <a:off x="11776470" y="2844028"/>
            <a:ext cx="343168" cy="343167"/>
          </a:xfrm>
          <a:custGeom>
            <a:avLst/>
            <a:gdLst/>
            <a:ahLst/>
            <a:cxnLst/>
            <a:rect r="r" b="b" t="t" l="l"/>
            <a:pathLst>
              <a:path h="343167" w="343168">
                <a:moveTo>
                  <a:pt x="0" y="0"/>
                </a:moveTo>
                <a:lnTo>
                  <a:pt x="343169" y="0"/>
                </a:lnTo>
                <a:lnTo>
                  <a:pt x="343169" y="343167"/>
                </a:lnTo>
                <a:lnTo>
                  <a:pt x="0" y="3431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2700000">
            <a:off x="15405090" y="4497958"/>
            <a:ext cx="343168" cy="343167"/>
          </a:xfrm>
          <a:custGeom>
            <a:avLst/>
            <a:gdLst/>
            <a:ahLst/>
            <a:cxnLst/>
            <a:rect r="r" b="b" t="t" l="l"/>
            <a:pathLst>
              <a:path h="343167" w="343168">
                <a:moveTo>
                  <a:pt x="0" y="0"/>
                </a:moveTo>
                <a:lnTo>
                  <a:pt x="343169" y="0"/>
                </a:lnTo>
                <a:lnTo>
                  <a:pt x="343169" y="343167"/>
                </a:lnTo>
                <a:lnTo>
                  <a:pt x="0" y="3431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4" id="14"/>
          <p:cNvSpPr/>
          <p:nvPr/>
        </p:nvSpPr>
        <p:spPr>
          <a:xfrm rot="-5393148">
            <a:off x="13524139" y="6851545"/>
            <a:ext cx="4106921" cy="0"/>
          </a:xfrm>
          <a:prstGeom prst="line">
            <a:avLst/>
          </a:prstGeom>
          <a:ln cap="rnd" w="9525">
            <a:solidFill>
              <a:srgbClr val="F4A528"/>
            </a:solidFill>
            <a:prstDash val="solid"/>
            <a:headEnd type="none" len="sm" w="sm"/>
            <a:tailEnd type="none" len="sm" w="sm"/>
          </a:ln>
        </p:spPr>
      </p:sp>
      <p:sp>
        <p:nvSpPr>
          <p:cNvPr name="AutoShape 15" id="15"/>
          <p:cNvSpPr/>
          <p:nvPr/>
        </p:nvSpPr>
        <p:spPr>
          <a:xfrm>
            <a:off x="6915622" y="5119687"/>
            <a:ext cx="4328840" cy="0"/>
          </a:xfrm>
          <a:prstGeom prst="line">
            <a:avLst/>
          </a:prstGeom>
          <a:ln cap="rnd" w="47625">
            <a:solidFill>
              <a:srgbClr val="F4A528"/>
            </a:solidFill>
            <a:prstDash val="solid"/>
            <a:headEnd type="none" len="sm" w="sm"/>
            <a:tailEnd type="none" len="sm" w="sm"/>
          </a:ln>
        </p:spPr>
      </p:sp>
      <p:sp>
        <p:nvSpPr>
          <p:cNvPr name="Freeform 16" id="16"/>
          <p:cNvSpPr/>
          <p:nvPr/>
        </p:nvSpPr>
        <p:spPr>
          <a:xfrm flipH="false" flipV="false" rot="0">
            <a:off x="8386579" y="1414059"/>
            <a:ext cx="1514841" cy="2251791"/>
          </a:xfrm>
          <a:custGeom>
            <a:avLst/>
            <a:gdLst/>
            <a:ahLst/>
            <a:cxnLst/>
            <a:rect r="r" b="b" t="t" l="l"/>
            <a:pathLst>
              <a:path h="2251791" w="1514841">
                <a:moveTo>
                  <a:pt x="0" y="0"/>
                </a:moveTo>
                <a:lnTo>
                  <a:pt x="1514842" y="0"/>
                </a:lnTo>
                <a:lnTo>
                  <a:pt x="1514842" y="2251791"/>
                </a:lnTo>
                <a:lnTo>
                  <a:pt x="0" y="225179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7" id="17"/>
          <p:cNvSpPr txBox="true"/>
          <p:nvPr/>
        </p:nvSpPr>
        <p:spPr>
          <a:xfrm rot="0">
            <a:off x="7164088" y="4333965"/>
            <a:ext cx="3831907" cy="714375"/>
          </a:xfrm>
          <a:prstGeom prst="rect">
            <a:avLst/>
          </a:prstGeom>
        </p:spPr>
        <p:txBody>
          <a:bodyPr anchor="t" rtlCol="false" tIns="0" lIns="0" bIns="0" rIns="0">
            <a:spAutoFit/>
          </a:bodyPr>
          <a:lstStyle/>
          <a:p>
            <a:pPr algn="ctr">
              <a:lnSpc>
                <a:spcPts val="5759"/>
              </a:lnSpc>
            </a:pPr>
            <a:r>
              <a:rPr lang="en-US" sz="4800" b="true">
                <a:solidFill>
                  <a:srgbClr val="FE860E"/>
                </a:solidFill>
                <a:latin typeface="Alibaba Sans Bold"/>
                <a:ea typeface="Alibaba Sans Bold"/>
                <a:cs typeface="Alibaba Sans Bold"/>
                <a:sym typeface="Alibaba Sans Bold"/>
              </a:rPr>
              <a:t>PART  TWO</a:t>
            </a:r>
          </a:p>
        </p:txBody>
      </p:sp>
      <p:sp>
        <p:nvSpPr>
          <p:cNvPr name="TextBox 18" id="18"/>
          <p:cNvSpPr txBox="true"/>
          <p:nvPr/>
        </p:nvSpPr>
        <p:spPr>
          <a:xfrm rot="0">
            <a:off x="3775889" y="5194520"/>
            <a:ext cx="10736219" cy="2190750"/>
          </a:xfrm>
          <a:prstGeom prst="rect">
            <a:avLst/>
          </a:prstGeom>
        </p:spPr>
        <p:txBody>
          <a:bodyPr anchor="t" rtlCol="false" tIns="0" lIns="0" bIns="0" rIns="0">
            <a:spAutoFit/>
          </a:bodyPr>
          <a:lstStyle/>
          <a:p>
            <a:pPr algn="ctr">
              <a:lnSpc>
                <a:spcPts val="8640"/>
              </a:lnSpc>
            </a:pPr>
            <a:r>
              <a:rPr lang="en-US" sz="7200" b="true">
                <a:solidFill>
                  <a:srgbClr val="F2F2F2"/>
                </a:solidFill>
                <a:latin typeface="Alibaba Sans Bold"/>
                <a:ea typeface="Alibaba Sans Bold"/>
                <a:cs typeface="Alibaba Sans Bold"/>
                <a:sym typeface="Alibaba Sans Bold"/>
              </a:rPr>
              <a:t>CUSTOMER SATISFACTION RATES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763548" y="3190458"/>
            <a:ext cx="212289" cy="212289"/>
            <a:chOff x="0" y="0"/>
            <a:chExt cx="283052" cy="283052"/>
          </a:xfrm>
        </p:grpSpPr>
        <p:sp>
          <p:nvSpPr>
            <p:cNvPr name="Freeform 3" id="3"/>
            <p:cNvSpPr/>
            <p:nvPr/>
          </p:nvSpPr>
          <p:spPr>
            <a:xfrm flipH="false" flipV="false" rot="0">
              <a:off x="0" y="0"/>
              <a:ext cx="283083" cy="283083"/>
            </a:xfrm>
            <a:custGeom>
              <a:avLst/>
              <a:gdLst/>
              <a:ahLst/>
              <a:cxnLst/>
              <a:rect r="r" b="b" t="t" l="l"/>
              <a:pathLst>
                <a:path h="283083" w="283083">
                  <a:moveTo>
                    <a:pt x="0" y="141478"/>
                  </a:moveTo>
                  <a:cubicBezTo>
                    <a:pt x="0" y="63373"/>
                    <a:pt x="63373" y="0"/>
                    <a:pt x="141478" y="0"/>
                  </a:cubicBezTo>
                  <a:cubicBezTo>
                    <a:pt x="219583" y="0"/>
                    <a:pt x="283083" y="63373"/>
                    <a:pt x="283083" y="141478"/>
                  </a:cubicBezTo>
                  <a:cubicBezTo>
                    <a:pt x="283083" y="219583"/>
                    <a:pt x="219710" y="283083"/>
                    <a:pt x="141478" y="283083"/>
                  </a:cubicBezTo>
                  <a:cubicBezTo>
                    <a:pt x="63246" y="283083"/>
                    <a:pt x="0" y="219710"/>
                    <a:pt x="0" y="141478"/>
                  </a:cubicBezTo>
                  <a:close/>
                </a:path>
              </a:pathLst>
            </a:custGeom>
            <a:solidFill>
              <a:srgbClr val="FFFFFF"/>
            </a:solidFill>
          </p:spPr>
        </p:sp>
      </p:grpSp>
      <p:sp>
        <p:nvSpPr>
          <p:cNvPr name="Freeform 4" id="4"/>
          <p:cNvSpPr/>
          <p:nvPr/>
        </p:nvSpPr>
        <p:spPr>
          <a:xfrm flipH="false" flipV="false" rot="2700000">
            <a:off x="2390296" y="625443"/>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flipV="true">
            <a:off x="349926" y="892639"/>
            <a:ext cx="2103571" cy="1071"/>
          </a:xfrm>
          <a:prstGeom prst="line">
            <a:avLst/>
          </a:prstGeom>
          <a:ln cap="rnd" w="9525">
            <a:solidFill>
              <a:srgbClr val="000000"/>
            </a:solidFill>
            <a:prstDash val="solid"/>
            <a:headEnd type="none" len="sm" w="sm"/>
            <a:tailEnd type="none" len="sm" w="sm"/>
          </a:ln>
        </p:spPr>
      </p:sp>
      <p:sp>
        <p:nvSpPr>
          <p:cNvPr name="Freeform 6" id="6"/>
          <p:cNvSpPr/>
          <p:nvPr/>
        </p:nvSpPr>
        <p:spPr>
          <a:xfrm flipH="false" flipV="false" rot="0">
            <a:off x="359451" y="2228134"/>
            <a:ext cx="11697650" cy="7204881"/>
          </a:xfrm>
          <a:custGeom>
            <a:avLst/>
            <a:gdLst/>
            <a:ahLst/>
            <a:cxnLst/>
            <a:rect r="r" b="b" t="t" l="l"/>
            <a:pathLst>
              <a:path h="7204881" w="11697650">
                <a:moveTo>
                  <a:pt x="0" y="0"/>
                </a:moveTo>
                <a:lnTo>
                  <a:pt x="11697650" y="0"/>
                </a:lnTo>
                <a:lnTo>
                  <a:pt x="11697650" y="7204881"/>
                </a:lnTo>
                <a:lnTo>
                  <a:pt x="0" y="7204881"/>
                </a:lnTo>
                <a:lnTo>
                  <a:pt x="0" y="0"/>
                </a:lnTo>
                <a:close/>
              </a:path>
            </a:pathLst>
          </a:custGeom>
          <a:blipFill>
            <a:blip r:embed="rId4"/>
            <a:stretch>
              <a:fillRect l="0" t="0" r="-3589" b="0"/>
            </a:stretch>
          </a:blipFill>
        </p:spPr>
      </p:sp>
      <p:sp>
        <p:nvSpPr>
          <p:cNvPr name="TextBox 7" id="7"/>
          <p:cNvSpPr txBox="true"/>
          <p:nvPr/>
        </p:nvSpPr>
        <p:spPr>
          <a:xfrm rot="0">
            <a:off x="13343797" y="883114"/>
            <a:ext cx="4584024" cy="3009900"/>
          </a:xfrm>
          <a:prstGeom prst="rect">
            <a:avLst/>
          </a:prstGeom>
        </p:spPr>
        <p:txBody>
          <a:bodyPr anchor="t" rtlCol="false" tIns="0" lIns="0" bIns="0" rIns="0">
            <a:spAutoFit/>
          </a:bodyPr>
          <a:lstStyle/>
          <a:p>
            <a:pPr algn="l">
              <a:lnSpc>
                <a:spcPts val="7920"/>
              </a:lnSpc>
            </a:pPr>
            <a:r>
              <a:rPr lang="en-US" sz="6600" b="true">
                <a:solidFill>
                  <a:srgbClr val="1D2637"/>
                </a:solidFill>
                <a:latin typeface="Alibaba Sans Bold"/>
                <a:ea typeface="Alibaba Sans Bold"/>
                <a:cs typeface="Alibaba Sans Bold"/>
                <a:sym typeface="Alibaba Sans Bold"/>
              </a:rPr>
              <a:t>OVERALL RATING BY AIRLINE</a:t>
            </a:r>
          </a:p>
        </p:txBody>
      </p:sp>
      <p:sp>
        <p:nvSpPr>
          <p:cNvPr name="TextBox 8" id="8"/>
          <p:cNvSpPr txBox="true"/>
          <p:nvPr/>
        </p:nvSpPr>
        <p:spPr>
          <a:xfrm rot="0">
            <a:off x="13343797" y="4380672"/>
            <a:ext cx="4304234" cy="5169662"/>
          </a:xfrm>
          <a:prstGeom prst="rect">
            <a:avLst/>
          </a:prstGeom>
        </p:spPr>
        <p:txBody>
          <a:bodyPr anchor="t" rtlCol="false" tIns="0" lIns="0" bIns="0" rIns="0">
            <a:spAutoFit/>
          </a:bodyPr>
          <a:lstStyle/>
          <a:p>
            <a:pPr algn="l">
              <a:lnSpc>
                <a:spcPts val="3099"/>
              </a:lnSpc>
            </a:pPr>
            <a:r>
              <a:rPr lang="en-US" sz="2499">
                <a:solidFill>
                  <a:srgbClr val="595959"/>
                </a:solidFill>
                <a:latin typeface="Alibaba Sans"/>
                <a:ea typeface="Alibaba Sans"/>
                <a:cs typeface="Alibaba Sans"/>
                <a:sym typeface="Alibaba Sans"/>
              </a:rPr>
              <a:t>The ave</a:t>
            </a:r>
            <a:r>
              <a:rPr lang="en-US" sz="2499">
                <a:solidFill>
                  <a:srgbClr val="595959"/>
                </a:solidFill>
                <a:latin typeface="Alibaba Sans"/>
                <a:ea typeface="Alibaba Sans"/>
                <a:cs typeface="Alibaba Sans"/>
                <a:sym typeface="Alibaba Sans"/>
              </a:rPr>
              <a:t>rage ratings for U.S. airlines fall between </a:t>
            </a:r>
            <a:r>
              <a:rPr lang="en-US" sz="2499" b="true">
                <a:solidFill>
                  <a:srgbClr val="595959"/>
                </a:solidFill>
                <a:latin typeface="Alibaba Sans Bold"/>
                <a:ea typeface="Alibaba Sans Bold"/>
                <a:cs typeface="Alibaba Sans Bold"/>
                <a:sym typeface="Alibaba Sans Bold"/>
              </a:rPr>
              <a:t>1.2 and 2.5</a:t>
            </a:r>
            <a:r>
              <a:rPr lang="en-US" sz="2499">
                <a:solidFill>
                  <a:srgbClr val="595959"/>
                </a:solidFill>
                <a:latin typeface="Alibaba Sans"/>
                <a:ea typeface="Alibaba Sans"/>
                <a:cs typeface="Alibaba Sans"/>
                <a:sym typeface="Alibaba Sans"/>
              </a:rPr>
              <a:t>—far below the maximum score of 10. This suggests that passengers are generally </a:t>
            </a:r>
            <a:r>
              <a:rPr lang="en-US" sz="2499" b="true">
                <a:solidFill>
                  <a:srgbClr val="595959"/>
                </a:solidFill>
                <a:latin typeface="Alibaba Sans Bold"/>
                <a:ea typeface="Alibaba Sans Bold"/>
                <a:cs typeface="Alibaba Sans Bold"/>
                <a:sym typeface="Alibaba Sans Bold"/>
              </a:rPr>
              <a:t>dissatisfied </a:t>
            </a:r>
            <a:r>
              <a:rPr lang="en-US" sz="2499">
                <a:solidFill>
                  <a:srgbClr val="595959"/>
                </a:solidFill>
                <a:latin typeface="Alibaba Sans"/>
                <a:ea typeface="Alibaba Sans"/>
                <a:cs typeface="Alibaba Sans"/>
                <a:sym typeface="Alibaba Sans"/>
              </a:rPr>
              <a:t>with their airline experience.</a:t>
            </a:r>
          </a:p>
          <a:p>
            <a:pPr algn="l">
              <a:lnSpc>
                <a:spcPts val="3099"/>
              </a:lnSpc>
            </a:pPr>
          </a:p>
          <a:p>
            <a:pPr algn="l">
              <a:lnSpc>
                <a:spcPts val="2727"/>
              </a:lnSpc>
            </a:pPr>
            <a:r>
              <a:rPr lang="en-US" sz="2199">
                <a:solidFill>
                  <a:srgbClr val="595959"/>
                </a:solidFill>
                <a:latin typeface="Alibaba Sans"/>
                <a:ea typeface="Alibaba Sans"/>
                <a:cs typeface="Alibaba Sans"/>
                <a:sym typeface="Alibaba Sans"/>
              </a:rPr>
              <a:t>These may reflect </a:t>
            </a:r>
            <a:r>
              <a:rPr lang="en-US" sz="2199" b="true">
                <a:solidFill>
                  <a:srgbClr val="595959"/>
                </a:solidFill>
                <a:latin typeface="Alibaba Sans Bold"/>
                <a:ea typeface="Alibaba Sans Bold"/>
                <a:cs typeface="Alibaba Sans Bold"/>
                <a:sym typeface="Alibaba Sans Bold"/>
              </a:rPr>
              <a:t>self-selection bias</a:t>
            </a:r>
            <a:r>
              <a:rPr lang="en-US" sz="2199">
                <a:solidFill>
                  <a:srgbClr val="595959"/>
                </a:solidFill>
                <a:latin typeface="Alibaba Sans"/>
                <a:ea typeface="Alibaba Sans"/>
                <a:cs typeface="Alibaba Sans"/>
                <a:sym typeface="Alibaba Sans"/>
              </a:rPr>
              <a:t>. Customers who had negative experiences are more likely to leave reviews, while those who were satisfied may not provide feedback.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763548" y="3190458"/>
            <a:ext cx="212289" cy="212289"/>
            <a:chOff x="0" y="0"/>
            <a:chExt cx="283052" cy="283052"/>
          </a:xfrm>
        </p:grpSpPr>
        <p:sp>
          <p:nvSpPr>
            <p:cNvPr name="Freeform 3" id="3"/>
            <p:cNvSpPr/>
            <p:nvPr/>
          </p:nvSpPr>
          <p:spPr>
            <a:xfrm flipH="false" flipV="false" rot="0">
              <a:off x="0" y="0"/>
              <a:ext cx="283083" cy="283083"/>
            </a:xfrm>
            <a:custGeom>
              <a:avLst/>
              <a:gdLst/>
              <a:ahLst/>
              <a:cxnLst/>
              <a:rect r="r" b="b" t="t" l="l"/>
              <a:pathLst>
                <a:path h="283083" w="283083">
                  <a:moveTo>
                    <a:pt x="0" y="141478"/>
                  </a:moveTo>
                  <a:cubicBezTo>
                    <a:pt x="0" y="63373"/>
                    <a:pt x="63373" y="0"/>
                    <a:pt x="141478" y="0"/>
                  </a:cubicBezTo>
                  <a:cubicBezTo>
                    <a:pt x="219583" y="0"/>
                    <a:pt x="283083" y="63373"/>
                    <a:pt x="283083" y="141478"/>
                  </a:cubicBezTo>
                  <a:cubicBezTo>
                    <a:pt x="283083" y="219583"/>
                    <a:pt x="219710" y="283083"/>
                    <a:pt x="141478" y="283083"/>
                  </a:cubicBezTo>
                  <a:cubicBezTo>
                    <a:pt x="63246" y="283083"/>
                    <a:pt x="0" y="219710"/>
                    <a:pt x="0" y="141478"/>
                  </a:cubicBezTo>
                  <a:close/>
                </a:path>
              </a:pathLst>
            </a:custGeom>
            <a:solidFill>
              <a:srgbClr val="FFFFFF"/>
            </a:solidFill>
          </p:spPr>
        </p:sp>
      </p:grpSp>
      <p:sp>
        <p:nvSpPr>
          <p:cNvPr name="Freeform 4" id="4"/>
          <p:cNvSpPr/>
          <p:nvPr/>
        </p:nvSpPr>
        <p:spPr>
          <a:xfrm flipH="false" flipV="false" rot="2700000">
            <a:off x="2970756" y="626514"/>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a:off x="349926" y="893711"/>
            <a:ext cx="2620299" cy="0"/>
          </a:xfrm>
          <a:prstGeom prst="line">
            <a:avLst/>
          </a:prstGeom>
          <a:ln cap="rnd" w="9525">
            <a:solidFill>
              <a:srgbClr val="000000"/>
            </a:solidFill>
            <a:prstDash val="solid"/>
            <a:headEnd type="none" len="sm" w="sm"/>
            <a:tailEnd type="none" len="sm" w="sm"/>
          </a:ln>
        </p:spPr>
      </p:sp>
      <p:sp>
        <p:nvSpPr>
          <p:cNvPr name="Freeform 6" id="6"/>
          <p:cNvSpPr/>
          <p:nvPr/>
        </p:nvSpPr>
        <p:spPr>
          <a:xfrm flipH="false" flipV="false" rot="0">
            <a:off x="0" y="2132570"/>
            <a:ext cx="11282104" cy="7259328"/>
          </a:xfrm>
          <a:custGeom>
            <a:avLst/>
            <a:gdLst/>
            <a:ahLst/>
            <a:cxnLst/>
            <a:rect r="r" b="b" t="t" l="l"/>
            <a:pathLst>
              <a:path h="7259328" w="11282104">
                <a:moveTo>
                  <a:pt x="0" y="0"/>
                </a:moveTo>
                <a:lnTo>
                  <a:pt x="11282104" y="0"/>
                </a:lnTo>
                <a:lnTo>
                  <a:pt x="11282104" y="7259328"/>
                </a:lnTo>
                <a:lnTo>
                  <a:pt x="0" y="7259328"/>
                </a:lnTo>
                <a:lnTo>
                  <a:pt x="0" y="0"/>
                </a:lnTo>
                <a:close/>
              </a:path>
            </a:pathLst>
          </a:custGeom>
          <a:blipFill>
            <a:blip r:embed="rId4"/>
            <a:stretch>
              <a:fillRect l="0" t="0" r="-4059" b="0"/>
            </a:stretch>
          </a:blipFill>
        </p:spPr>
      </p:sp>
      <p:sp>
        <p:nvSpPr>
          <p:cNvPr name="TextBox 7" id="7"/>
          <p:cNvSpPr txBox="true"/>
          <p:nvPr/>
        </p:nvSpPr>
        <p:spPr>
          <a:xfrm rot="0">
            <a:off x="11807205" y="1766353"/>
            <a:ext cx="6053853" cy="3009900"/>
          </a:xfrm>
          <a:prstGeom prst="rect">
            <a:avLst/>
          </a:prstGeom>
        </p:spPr>
        <p:txBody>
          <a:bodyPr anchor="t" rtlCol="false" tIns="0" lIns="0" bIns="0" rIns="0">
            <a:spAutoFit/>
          </a:bodyPr>
          <a:lstStyle/>
          <a:p>
            <a:pPr algn="l">
              <a:lnSpc>
                <a:spcPts val="7920"/>
              </a:lnSpc>
            </a:pPr>
            <a:r>
              <a:rPr lang="en-US" sz="6600" b="true">
                <a:solidFill>
                  <a:srgbClr val="1D2637"/>
                </a:solidFill>
                <a:latin typeface="Alibaba Sans Bold"/>
                <a:ea typeface="Alibaba Sans Bold"/>
                <a:cs typeface="Alibaba Sans Bold"/>
                <a:sym typeface="Alibaba Sans Bold"/>
              </a:rPr>
              <a:t>RATING BY SATISFACTION FACTOR</a:t>
            </a:r>
          </a:p>
        </p:txBody>
      </p:sp>
      <p:sp>
        <p:nvSpPr>
          <p:cNvPr name="TextBox 8" id="8"/>
          <p:cNvSpPr txBox="true"/>
          <p:nvPr/>
        </p:nvSpPr>
        <p:spPr>
          <a:xfrm rot="0">
            <a:off x="11612188" y="5143500"/>
            <a:ext cx="6053853" cy="4283075"/>
          </a:xfrm>
          <a:prstGeom prst="rect">
            <a:avLst/>
          </a:prstGeom>
        </p:spPr>
        <p:txBody>
          <a:bodyPr anchor="t" rtlCol="false" tIns="0" lIns="0" bIns="0" rIns="0">
            <a:spAutoFit/>
          </a:bodyPr>
          <a:lstStyle/>
          <a:p>
            <a:pPr algn="l">
              <a:lnSpc>
                <a:spcPts val="3099"/>
              </a:lnSpc>
            </a:pPr>
            <a:r>
              <a:rPr lang="en-US" sz="2499">
                <a:solidFill>
                  <a:srgbClr val="595959"/>
                </a:solidFill>
                <a:latin typeface="Alibaba Sans"/>
                <a:ea typeface="Alibaba Sans"/>
                <a:cs typeface="Alibaba Sans"/>
                <a:sym typeface="Alibaba Sans"/>
              </a:rPr>
              <a:t>People are relatively more satisfied with the</a:t>
            </a:r>
            <a:r>
              <a:rPr lang="en-US" sz="2499" b="true">
                <a:solidFill>
                  <a:srgbClr val="595959"/>
                </a:solidFill>
                <a:latin typeface="Alibaba Sans Bold"/>
                <a:ea typeface="Alibaba Sans Bold"/>
                <a:cs typeface="Alibaba Sans Bold"/>
                <a:sym typeface="Alibaba Sans Bold"/>
              </a:rPr>
              <a:t> cabin staff service</a:t>
            </a:r>
            <a:r>
              <a:rPr lang="en-US" sz="2499">
                <a:solidFill>
                  <a:srgbClr val="595959"/>
                </a:solidFill>
                <a:latin typeface="Alibaba Sans"/>
                <a:ea typeface="Alibaba Sans"/>
                <a:cs typeface="Alibaba Sans"/>
                <a:sym typeface="Alibaba Sans"/>
              </a:rPr>
              <a:t>.  Lower scores in Wi-Fi, entertainment, and seat comfort indicate that </a:t>
            </a:r>
            <a:r>
              <a:rPr lang="en-US" sz="2499" b="true">
                <a:solidFill>
                  <a:srgbClr val="595959"/>
                </a:solidFill>
                <a:latin typeface="Alibaba Sans Bold"/>
                <a:ea typeface="Alibaba Sans Bold"/>
                <a:cs typeface="Alibaba Sans Bold"/>
                <a:sym typeface="Alibaba Sans Bold"/>
              </a:rPr>
              <a:t>most complaints are driven by amenity issues</a:t>
            </a:r>
            <a:r>
              <a:rPr lang="en-US" sz="2499">
                <a:solidFill>
                  <a:srgbClr val="595959"/>
                </a:solidFill>
                <a:latin typeface="Alibaba Sans"/>
                <a:ea typeface="Alibaba Sans"/>
                <a:cs typeface="Alibaba Sans"/>
                <a:sym typeface="Alibaba Sans"/>
              </a:rPr>
              <a:t> rather than customer care.</a:t>
            </a:r>
          </a:p>
          <a:p>
            <a:pPr algn="l">
              <a:lnSpc>
                <a:spcPts val="3099"/>
              </a:lnSpc>
            </a:pPr>
          </a:p>
          <a:p>
            <a:pPr algn="l">
              <a:lnSpc>
                <a:spcPts val="3099"/>
              </a:lnSpc>
            </a:pPr>
            <a:r>
              <a:rPr lang="en-US" sz="2499" b="true">
                <a:solidFill>
                  <a:srgbClr val="595959"/>
                </a:solidFill>
                <a:latin typeface="Alibaba Sans Bold"/>
                <a:ea typeface="Alibaba Sans Bold"/>
                <a:cs typeface="Alibaba Sans Bold"/>
                <a:sym typeface="Alibaba Sans Bold"/>
              </a:rPr>
              <a:t>Value for money is rated low</a:t>
            </a:r>
            <a:r>
              <a:rPr lang="en-US" sz="2499">
                <a:solidFill>
                  <a:srgbClr val="595959"/>
                </a:solidFill>
                <a:latin typeface="Alibaba Sans"/>
                <a:ea typeface="Alibaba Sans"/>
                <a:cs typeface="Alibaba Sans"/>
                <a:sym typeface="Alibaba Sans"/>
              </a:rPr>
              <a:t>, reflecting that passengers don’t feel the flight experience matches the price they paid.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903412" y="2559768"/>
            <a:ext cx="212289" cy="212289"/>
            <a:chOff x="0" y="0"/>
            <a:chExt cx="283052" cy="283052"/>
          </a:xfrm>
        </p:grpSpPr>
        <p:sp>
          <p:nvSpPr>
            <p:cNvPr name="Freeform 3" id="3"/>
            <p:cNvSpPr/>
            <p:nvPr/>
          </p:nvSpPr>
          <p:spPr>
            <a:xfrm flipH="false" flipV="false" rot="0">
              <a:off x="0" y="0"/>
              <a:ext cx="283083" cy="283083"/>
            </a:xfrm>
            <a:custGeom>
              <a:avLst/>
              <a:gdLst/>
              <a:ahLst/>
              <a:cxnLst/>
              <a:rect r="r" b="b" t="t" l="l"/>
              <a:pathLst>
                <a:path h="283083" w="283083">
                  <a:moveTo>
                    <a:pt x="0" y="141478"/>
                  </a:moveTo>
                  <a:cubicBezTo>
                    <a:pt x="0" y="63373"/>
                    <a:pt x="63373" y="0"/>
                    <a:pt x="141478" y="0"/>
                  </a:cubicBezTo>
                  <a:cubicBezTo>
                    <a:pt x="219583" y="0"/>
                    <a:pt x="283083" y="63373"/>
                    <a:pt x="283083" y="141478"/>
                  </a:cubicBezTo>
                  <a:cubicBezTo>
                    <a:pt x="283083" y="219583"/>
                    <a:pt x="219710" y="283083"/>
                    <a:pt x="141478" y="283083"/>
                  </a:cubicBezTo>
                  <a:cubicBezTo>
                    <a:pt x="63246" y="283083"/>
                    <a:pt x="0" y="219710"/>
                    <a:pt x="0" y="141478"/>
                  </a:cubicBezTo>
                  <a:close/>
                </a:path>
              </a:pathLst>
            </a:custGeom>
            <a:solidFill>
              <a:srgbClr val="FFFFFF"/>
            </a:solidFill>
          </p:spPr>
        </p:sp>
      </p:grpSp>
      <p:sp>
        <p:nvSpPr>
          <p:cNvPr name="Freeform 4" id="4"/>
          <p:cNvSpPr/>
          <p:nvPr/>
        </p:nvSpPr>
        <p:spPr>
          <a:xfrm flipH="false" flipV="false" rot="2700000">
            <a:off x="4518648" y="625443"/>
            <a:ext cx="534393" cy="534393"/>
          </a:xfrm>
          <a:custGeom>
            <a:avLst/>
            <a:gdLst/>
            <a:ahLst/>
            <a:cxnLst/>
            <a:rect r="r" b="b" t="t" l="l"/>
            <a:pathLst>
              <a:path h="534393" w="534393">
                <a:moveTo>
                  <a:pt x="0" y="0"/>
                </a:moveTo>
                <a:lnTo>
                  <a:pt x="534393" y="0"/>
                </a:lnTo>
                <a:lnTo>
                  <a:pt x="534393" y="534393"/>
                </a:lnTo>
                <a:lnTo>
                  <a:pt x="0" y="5343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flipV="true">
            <a:off x="349926" y="892639"/>
            <a:ext cx="4183646" cy="1071"/>
          </a:xfrm>
          <a:prstGeom prst="line">
            <a:avLst/>
          </a:prstGeom>
          <a:ln cap="rnd" w="9525">
            <a:solidFill>
              <a:srgbClr val="000000"/>
            </a:solidFill>
            <a:prstDash val="solid"/>
            <a:headEnd type="none" len="sm" w="sm"/>
            <a:tailEnd type="none" len="sm" w="sm"/>
          </a:ln>
        </p:spPr>
      </p:sp>
      <p:sp>
        <p:nvSpPr>
          <p:cNvPr name="Freeform 6" id="6"/>
          <p:cNvSpPr/>
          <p:nvPr/>
        </p:nvSpPr>
        <p:spPr>
          <a:xfrm flipH="false" flipV="false" rot="0">
            <a:off x="631482" y="2996596"/>
            <a:ext cx="11814536" cy="6261704"/>
          </a:xfrm>
          <a:custGeom>
            <a:avLst/>
            <a:gdLst/>
            <a:ahLst/>
            <a:cxnLst/>
            <a:rect r="r" b="b" t="t" l="l"/>
            <a:pathLst>
              <a:path h="6261704" w="11814536">
                <a:moveTo>
                  <a:pt x="0" y="0"/>
                </a:moveTo>
                <a:lnTo>
                  <a:pt x="11814536" y="0"/>
                </a:lnTo>
                <a:lnTo>
                  <a:pt x="11814536" y="6261704"/>
                </a:lnTo>
                <a:lnTo>
                  <a:pt x="0" y="6261704"/>
                </a:lnTo>
                <a:lnTo>
                  <a:pt x="0" y="0"/>
                </a:lnTo>
                <a:close/>
              </a:path>
            </a:pathLst>
          </a:custGeom>
          <a:blipFill>
            <a:blip r:embed="rId4"/>
            <a:stretch>
              <a:fillRect l="0" t="0" r="0" b="0"/>
            </a:stretch>
          </a:blipFill>
        </p:spPr>
      </p:sp>
      <p:sp>
        <p:nvSpPr>
          <p:cNvPr name="TextBox 7" id="7"/>
          <p:cNvSpPr txBox="true"/>
          <p:nvPr/>
        </p:nvSpPr>
        <p:spPr>
          <a:xfrm rot="0">
            <a:off x="12908457" y="3204860"/>
            <a:ext cx="4884391" cy="5845175"/>
          </a:xfrm>
          <a:prstGeom prst="rect">
            <a:avLst/>
          </a:prstGeom>
        </p:spPr>
        <p:txBody>
          <a:bodyPr anchor="t" rtlCol="false" tIns="0" lIns="0" bIns="0" rIns="0">
            <a:spAutoFit/>
          </a:bodyPr>
          <a:lstStyle/>
          <a:p>
            <a:pPr algn="l">
              <a:lnSpc>
                <a:spcPts val="3099"/>
              </a:lnSpc>
            </a:pPr>
            <a:r>
              <a:rPr lang="en-US" sz="2499">
                <a:solidFill>
                  <a:srgbClr val="595959"/>
                </a:solidFill>
                <a:latin typeface="Alibaba Sans"/>
                <a:ea typeface="Alibaba Sans"/>
                <a:cs typeface="Alibaba Sans"/>
                <a:sym typeface="Alibaba Sans"/>
              </a:rPr>
              <a:t>First and Business Class receive the highest ratings across most</a:t>
            </a:r>
            <a:r>
              <a:rPr lang="en-US" sz="2499">
                <a:solidFill>
                  <a:srgbClr val="595959"/>
                </a:solidFill>
                <a:latin typeface="Alibaba Sans"/>
                <a:ea typeface="Alibaba Sans"/>
                <a:cs typeface="Alibaba Sans"/>
                <a:sym typeface="Alibaba Sans"/>
              </a:rPr>
              <a:t> </a:t>
            </a:r>
            <a:r>
              <a:rPr lang="en-US" sz="2499">
                <a:solidFill>
                  <a:srgbClr val="595959"/>
                </a:solidFill>
                <a:latin typeface="Alibaba Sans"/>
                <a:ea typeface="Alibaba Sans"/>
                <a:cs typeface="Alibaba Sans"/>
                <a:sym typeface="Alibaba Sans"/>
              </a:rPr>
              <a:t>satisf</a:t>
            </a:r>
            <a:r>
              <a:rPr lang="en-US" sz="2499">
                <a:solidFill>
                  <a:srgbClr val="595959"/>
                </a:solidFill>
                <a:latin typeface="Alibaba Sans"/>
                <a:ea typeface="Alibaba Sans"/>
                <a:cs typeface="Alibaba Sans"/>
                <a:sym typeface="Alibaba Sans"/>
              </a:rPr>
              <a:t>a</a:t>
            </a:r>
            <a:r>
              <a:rPr lang="en-US" sz="2499">
                <a:solidFill>
                  <a:srgbClr val="595959"/>
                </a:solidFill>
                <a:latin typeface="Alibaba Sans"/>
                <a:ea typeface="Alibaba Sans"/>
                <a:cs typeface="Alibaba Sans"/>
                <a:sym typeface="Alibaba Sans"/>
              </a:rPr>
              <a:t>ctio</a:t>
            </a:r>
            <a:r>
              <a:rPr lang="en-US" sz="2499">
                <a:solidFill>
                  <a:srgbClr val="595959"/>
                </a:solidFill>
                <a:latin typeface="Alibaba Sans"/>
                <a:ea typeface="Alibaba Sans"/>
                <a:cs typeface="Alibaba Sans"/>
                <a:sym typeface="Alibaba Sans"/>
              </a:rPr>
              <a:t>n fa</a:t>
            </a:r>
            <a:r>
              <a:rPr lang="en-US" sz="2499">
                <a:solidFill>
                  <a:srgbClr val="595959"/>
                </a:solidFill>
                <a:latin typeface="Alibaba Sans"/>
                <a:ea typeface="Alibaba Sans"/>
                <a:cs typeface="Alibaba Sans"/>
                <a:sym typeface="Alibaba Sans"/>
              </a:rPr>
              <a:t>ctors. Business Class outperforms First Class in some areas, such as </a:t>
            </a:r>
            <a:r>
              <a:rPr lang="en-US" sz="2499" b="true">
                <a:solidFill>
                  <a:srgbClr val="595959"/>
                </a:solidFill>
                <a:latin typeface="Alibaba Sans Bold"/>
                <a:ea typeface="Alibaba Sans Bold"/>
                <a:cs typeface="Alibaba Sans Bold"/>
                <a:sym typeface="Alibaba Sans Bold"/>
              </a:rPr>
              <a:t>entertainment </a:t>
            </a:r>
            <a:r>
              <a:rPr lang="en-US" sz="2499">
                <a:solidFill>
                  <a:srgbClr val="595959"/>
                </a:solidFill>
                <a:latin typeface="Alibaba Sans"/>
                <a:ea typeface="Alibaba Sans"/>
                <a:cs typeface="Alibaba Sans"/>
                <a:sym typeface="Alibaba Sans"/>
              </a:rPr>
              <a:t>and</a:t>
            </a:r>
            <a:r>
              <a:rPr lang="en-US" sz="2499" b="true">
                <a:solidFill>
                  <a:srgbClr val="595959"/>
                </a:solidFill>
                <a:latin typeface="Alibaba Sans Bold"/>
                <a:ea typeface="Alibaba Sans Bold"/>
                <a:cs typeface="Alibaba Sans Bold"/>
                <a:sym typeface="Alibaba Sans Bold"/>
              </a:rPr>
              <a:t> value for money.</a:t>
            </a:r>
          </a:p>
          <a:p>
            <a:pPr algn="l">
              <a:lnSpc>
                <a:spcPts val="3099"/>
              </a:lnSpc>
            </a:pPr>
          </a:p>
          <a:p>
            <a:pPr algn="l">
              <a:lnSpc>
                <a:spcPts val="3099"/>
              </a:lnSpc>
            </a:pPr>
            <a:r>
              <a:rPr lang="en-US" sz="2499" b="true">
                <a:solidFill>
                  <a:srgbClr val="595959"/>
                </a:solidFill>
                <a:latin typeface="Alibaba Sans Bold"/>
                <a:ea typeface="Alibaba Sans Bold"/>
                <a:cs typeface="Alibaba Sans Bold"/>
                <a:sym typeface="Alibaba Sans Bold"/>
              </a:rPr>
              <a:t>Premium Economy and Economy share similar rating profiles</a:t>
            </a:r>
            <a:r>
              <a:rPr lang="en-US" sz="2499">
                <a:solidFill>
                  <a:srgbClr val="595959"/>
                </a:solidFill>
                <a:latin typeface="Alibaba Sans"/>
                <a:ea typeface="Alibaba Sans"/>
                <a:cs typeface="Alibaba Sans"/>
                <a:sym typeface="Alibaba Sans"/>
              </a:rPr>
              <a:t>, suggesting that the upgrade may not deliver a significantly enhanced experience across satisfaction factors.</a:t>
            </a:r>
          </a:p>
        </p:txBody>
      </p:sp>
      <p:sp>
        <p:nvSpPr>
          <p:cNvPr name="TextBox 8" id="8"/>
          <p:cNvSpPr txBox="true"/>
          <p:nvPr/>
        </p:nvSpPr>
        <p:spPr>
          <a:xfrm rot="0">
            <a:off x="8843801" y="506313"/>
            <a:ext cx="9444199" cy="2009775"/>
          </a:xfrm>
          <a:prstGeom prst="rect">
            <a:avLst/>
          </a:prstGeom>
        </p:spPr>
        <p:txBody>
          <a:bodyPr anchor="t" rtlCol="false" tIns="0" lIns="0" bIns="0" rIns="0">
            <a:spAutoFit/>
          </a:bodyPr>
          <a:lstStyle/>
          <a:p>
            <a:pPr algn="l">
              <a:lnSpc>
                <a:spcPts val="7920"/>
              </a:lnSpc>
            </a:pPr>
            <a:r>
              <a:rPr lang="en-US" sz="6600" b="true">
                <a:solidFill>
                  <a:srgbClr val="1D2637"/>
                </a:solidFill>
                <a:latin typeface="Alibaba Sans Bold"/>
                <a:ea typeface="Alibaba Sans Bold"/>
                <a:cs typeface="Alibaba Sans Bold"/>
                <a:sym typeface="Alibaba Sans Bold"/>
              </a:rPr>
              <a:t>SATISFACTION FACTOR RATING BY SEAT TYPE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DAG1VQ1c9b8</dc:identifier>
  <dcterms:modified xsi:type="dcterms:W3CDTF">2011-08-01T06:04:30Z</dcterms:modified>
  <cp:revision>1</cp:revision>
  <dc:title>BA780 Final Presentation</dc:title>
</cp:coreProperties>
</file>

<file path=docProps/thumbnail.jpeg>
</file>